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notesMasterIdLst>
    <p:notesMasterId r:id="rId10"/>
  </p:notesMasterIdLst>
  <p:sldIdLst>
    <p:sldId id="1271" r:id="rId2"/>
    <p:sldId id="1273" r:id="rId3"/>
    <p:sldId id="1258" r:id="rId4"/>
    <p:sldId id="1229" r:id="rId5"/>
    <p:sldId id="1230" r:id="rId6"/>
    <p:sldId id="1256" r:id="rId7"/>
    <p:sldId id="1272" r:id="rId8"/>
    <p:sldId id="1264" r:id="rId9"/>
  </p:sldIdLst>
  <p:sldSz cx="9144000" cy="6858000" type="screen4x3"/>
  <p:notesSz cx="6858000" cy="9199563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umnst777 BT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umnst777 BT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umnst777 BT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umnst777 BT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umnst777 BT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umnst777 BT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umnst777 BT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umnst777 BT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umnst777 BT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83">
          <p15:clr>
            <a:srgbClr val="A4A3A4"/>
          </p15:clr>
        </p15:guide>
        <p15:guide id="2" pos="133">
          <p15:clr>
            <a:srgbClr val="A4A3A4"/>
          </p15:clr>
        </p15:guide>
        <p15:guide id="3" orient="horz" pos="431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cila Crena" initials="LC" lastIdx="4" clrIdx="0"/>
  <p:cmAuthor id="1" name="Monisha" initials="MK" lastIdx="10" clrIdx="1"/>
  <p:cmAuthor id="2" name="Monisha Kapila" initials="" lastIdx="9" clrIdx="2"/>
  <p:cmAuthor id="3" name="Kerrien Suarez" initials="KS" lastIdx="72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BA00"/>
    <a:srgbClr val="FFFF76"/>
    <a:srgbClr val="FF0000"/>
    <a:srgbClr val="003399"/>
    <a:srgbClr val="FF6600"/>
    <a:srgbClr val="A20000"/>
    <a:srgbClr val="003366"/>
    <a:srgbClr val="DDDDDD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07" autoAdjust="0"/>
    <p:restoredTop sz="98539" autoAdjust="0"/>
  </p:normalViewPr>
  <p:slideViewPr>
    <p:cSldViewPr snapToGrid="0">
      <p:cViewPr>
        <p:scale>
          <a:sx n="100" d="100"/>
          <a:sy n="100" d="100"/>
        </p:scale>
        <p:origin x="-3112" y="-768"/>
      </p:cViewPr>
      <p:guideLst>
        <p:guide orient="horz" pos="3111"/>
        <p:guide orient="horz" pos="4319"/>
        <p:guide pos="2661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tags" Target="tags/tag1.xml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798C484-0A47-4397-AED7-59DA82D594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650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0"/>
            <a:ext cx="9144000" cy="977900"/>
          </a:xfrm>
          <a:prstGeom prst="rect">
            <a:avLst/>
          </a:prstGeom>
          <a:solidFill>
            <a:srgbClr val="A20000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4213AF-26F6-41FA-8D85-E2C5388D6E58}" type="datetimeFigureOut">
              <a:rPr lang="en-US" smtClean="0"/>
              <a:pPr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0"/>
            <a:ext cx="9144000" cy="977900"/>
          </a:xfrm>
          <a:prstGeom prst="rect">
            <a:avLst/>
          </a:prstGeom>
          <a:solidFill>
            <a:srgbClr val="A20000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977900"/>
          </a:xfrm>
          <a:prstGeom prst="rect">
            <a:avLst/>
          </a:prstGeom>
          <a:solidFill>
            <a:srgbClr val="A20000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475" y="85725"/>
            <a:ext cx="8986838" cy="5778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B7F18E-5076-45CB-8E6F-91A4F02F65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9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53585" y="1292913"/>
            <a:ext cx="8438320" cy="50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11" y="102818"/>
            <a:ext cx="8834097" cy="83580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11" y="102818"/>
            <a:ext cx="8834097" cy="83580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53587" y="1292913"/>
            <a:ext cx="4004323" cy="50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789074" y="1292913"/>
            <a:ext cx="4004323" cy="50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2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11" y="102818"/>
            <a:ext cx="8834097" cy="83580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53587" y="1292913"/>
            <a:ext cx="4004323" cy="50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11" y="102818"/>
            <a:ext cx="8834097" cy="83580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352603" y="1306078"/>
            <a:ext cx="8438797" cy="509677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altLang="zh-CN" sz="2200" kern="1200" baseline="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45700" lvl="0" indent="-247031" algn="l" defTabSz="892778" rtl="0" eaLnBrk="1" fontAlgn="base" latinLnBrk="0" hangingPunct="1">
              <a:lnSpc>
                <a:spcPct val="150000"/>
              </a:lnSpc>
              <a:spcBef>
                <a:spcPts val="546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</a:pPr>
            <a:r>
              <a:rPr lang="en-US" smtClean="0"/>
              <a:t>Click icon to add table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Chart and 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11" y="102818"/>
            <a:ext cx="8834097" cy="83580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53587" y="1292913"/>
            <a:ext cx="4004323" cy="50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4740140" y="1292912"/>
            <a:ext cx="4004563" cy="5096770"/>
          </a:xfrm>
          <a:prstGeom prst="rect">
            <a:avLst/>
          </a:prstGeom>
        </p:spPr>
        <p:txBody>
          <a:bodyPr>
            <a:normAutofit/>
          </a:bodyPr>
          <a:lstStyle>
            <a:lvl1pPr marL="247031" indent="-247031" algn="l" defTabSz="892778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200" kern="120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155" y="4296449"/>
            <a:ext cx="8215366" cy="589709"/>
          </a:xfrm>
          <a:prstGeom prst="rect">
            <a:avLst/>
          </a:prstGeom>
        </p:spPr>
        <p:txBody>
          <a:bodyPr lIns="83210" tIns="41605" rIns="83210" bIns="41605" anchor="b">
            <a:normAutofit/>
          </a:bodyPr>
          <a:lstStyle>
            <a:lvl1pPr>
              <a:defRPr sz="33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153" y="4886160"/>
            <a:ext cx="8223960" cy="539163"/>
          </a:xfrm>
          <a:prstGeom prst="rect">
            <a:avLst/>
          </a:prstGeom>
        </p:spPr>
        <p:txBody>
          <a:bodyPr lIns="83210" rIns="83210">
            <a:normAutofit/>
          </a:bodyPr>
          <a:lstStyle>
            <a:lvl1pPr marL="0" indent="0" algn="l">
              <a:buNone/>
              <a:defRPr sz="2900">
                <a:solidFill>
                  <a:schemeClr val="tx1"/>
                </a:solidFill>
              </a:defRPr>
            </a:lvl1pPr>
            <a:lvl2pPr marL="446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3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9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6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2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9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5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2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176187_logo_final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700" y="547688"/>
            <a:ext cx="381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260354" y="2121280"/>
            <a:ext cx="4623292" cy="1769127"/>
          </a:xfrm>
          <a:prstGeom prst="rect">
            <a:avLst/>
          </a:prstGeom>
        </p:spPr>
        <p:txBody>
          <a:bodyPr>
            <a:noAutofit/>
          </a:bodyPr>
          <a:lstStyle>
            <a:lvl1pPr marL="245700">
              <a:lnSpc>
                <a:spcPct val="150000"/>
              </a:lnSpc>
              <a:spcBef>
                <a:spcPts val="546"/>
              </a:spcBef>
              <a:buSzPct val="100000"/>
              <a:defRPr lang="en-US" sz="2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45700" lvl="0" indent="-247031" algn="l" defTabSz="892778" rtl="0" eaLnBrk="1" fontAlgn="base" hangingPunct="1">
              <a:lnSpc>
                <a:spcPct val="150000"/>
              </a:lnSpc>
              <a:spcBef>
                <a:spcPts val="546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</a:pPr>
            <a:r>
              <a:rPr lang="en-US" dirty="0" smtClean="0"/>
              <a:t>First level bullet</a:t>
            </a:r>
          </a:p>
          <a:p>
            <a:pPr marL="245700" lvl="0" indent="-247031" algn="l" defTabSz="892778" rtl="0" eaLnBrk="1" fontAlgn="base" hangingPunct="1">
              <a:lnSpc>
                <a:spcPct val="150000"/>
              </a:lnSpc>
              <a:spcBef>
                <a:spcPts val="546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</a:pPr>
            <a:r>
              <a:rPr lang="en-US" dirty="0" smtClean="0"/>
              <a:t>First level bullet</a:t>
            </a:r>
          </a:p>
          <a:p>
            <a:pPr marL="245700" lvl="0" indent="-247031" algn="l" defTabSz="892778" rtl="0" eaLnBrk="1" fontAlgn="base" hangingPunct="1">
              <a:lnSpc>
                <a:spcPct val="150000"/>
              </a:lnSpc>
              <a:spcBef>
                <a:spcPts val="546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</a:pPr>
            <a:r>
              <a:rPr lang="en-US" dirty="0" smtClean="0"/>
              <a:t>First level bullet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0811" y="102818"/>
            <a:ext cx="8834097" cy="83580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80192" y="102558"/>
            <a:ext cx="8834097" cy="834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6552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CA" noProof="1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53525" y="1287062"/>
            <a:ext cx="8438320" cy="5095600"/>
          </a:xfrm>
          <a:prstGeom prst="rect">
            <a:avLst/>
          </a:prstGeom>
        </p:spPr>
        <p:txBody>
          <a:bodyPr vert="horz" lIns="83210" tIns="41605" rIns="83210" bIns="41605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Notes"/>
          <p:cNvSpPr txBox="1">
            <a:spLocks noChangeArrowheads="1"/>
          </p:cNvSpPr>
          <p:nvPr/>
        </p:nvSpPr>
        <p:spPr bwMode="auto">
          <a:xfrm>
            <a:off x="209762" y="6500691"/>
            <a:ext cx="6145499" cy="1384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b">
            <a:spAutoFit/>
          </a:bodyPr>
          <a:lstStyle/>
          <a:p>
            <a:pPr marL="167577" indent="-167577" defTabSz="801767" fontAlgn="t"/>
            <a:endParaRPr lang="en-CA" sz="900" noProof="0" dirty="0"/>
          </a:p>
        </p:txBody>
      </p:sp>
      <p:sp>
        <p:nvSpPr>
          <p:cNvPr id="15" name="SlideNumber"/>
          <p:cNvSpPr/>
          <p:nvPr/>
        </p:nvSpPr>
        <p:spPr>
          <a:xfrm>
            <a:off x="8516139" y="6461527"/>
            <a:ext cx="300772" cy="303279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41605" rIns="0" bIns="41605" rtlCol="0" anchor="ctr"/>
          <a:lstStyle/>
          <a:p>
            <a:pPr algn="ctr"/>
            <a:fld id="{BB69BBE8-4DB2-4642-B003-B220ACD5A2FD}" type="slidenum">
              <a:rPr lang="en-US" sz="700" baseline="0" smtClean="0">
                <a:solidFill>
                  <a:srgbClr val="080808"/>
                </a:solidFill>
                <a:latin typeface="Verdana" pitchFamily="34" charset="0"/>
              </a:rPr>
              <a:pPr algn="ctr"/>
              <a:t>‹#›</a:t>
            </a:fld>
            <a:endParaRPr lang="fr-FR" sz="700" dirty="0" smtClean="0">
              <a:solidFill>
                <a:srgbClr val="080808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0"/>
            <a:ext cx="9144000" cy="977900"/>
          </a:xfrm>
          <a:prstGeom prst="rect">
            <a:avLst/>
          </a:prstGeom>
          <a:solidFill>
            <a:srgbClr val="A20000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Confidential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757" r:id="rId11"/>
    <p:sldLayoutId id="2147483906" r:id="rId12"/>
  </p:sldLayoutIdLst>
  <p:txStyles>
    <p:titleStyle>
      <a:lvl1pPr algn="l" defTabSz="893014" rtl="0" eaLnBrk="1" latinLnBrk="0" hangingPunct="1">
        <a:spcBef>
          <a:spcPct val="0"/>
        </a:spcBef>
        <a:buNone/>
        <a:defRPr sz="2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7031" marR="0" indent="-247031" algn="l" defTabSz="892778" rtl="0" eaLnBrk="1" fontAlgn="base" latinLnBrk="0" hangingPunct="1">
        <a:lnSpc>
          <a:spcPct val="100000"/>
        </a:lnSpc>
        <a:spcBef>
          <a:spcPct val="40000"/>
        </a:spcBef>
        <a:spcAft>
          <a:spcPct val="0"/>
        </a:spcAft>
        <a:buClr>
          <a:schemeClr val="tx1"/>
        </a:buClr>
        <a:buSzPts val="2400"/>
        <a:buFont typeface="Verdana" pitchFamily="34" charset="0"/>
        <a:buChar char="•"/>
        <a:tabLst/>
        <a:defRPr kumimoji="0" lang="en-US" altLang="zh-CN" sz="2200" b="0" i="0" u="none" strike="noStrike" kern="1200" cap="none" spc="0" normalizeH="0" baseline="0" noProof="1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1pPr>
      <a:lvl2pPr marL="522954" marR="0" indent="-108347" algn="l" defTabSz="892778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Verdana"/>
        <a:buChar char="-"/>
        <a:tabLst/>
        <a:defRPr lang="en-CA" altLang="zh-CN" sz="1800" kern="1200" baseline="0" noProof="1">
          <a:solidFill>
            <a:schemeClr val="tx1"/>
          </a:solidFill>
          <a:latin typeface="+mn-lt"/>
          <a:ea typeface="+mn-ea"/>
          <a:cs typeface="+mn-cs"/>
        </a:defRPr>
      </a:lvl2pPr>
      <a:lvl3pPr marL="957787" marR="0" indent="-261478" algn="l" defTabSz="892778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Marlett" pitchFamily="2" charset="2"/>
        <a:buChar char="8"/>
        <a:tabLst/>
        <a:defRPr lang="zh-CN" altLang="en-US" sz="1800" kern="1200" noProof="1">
          <a:solidFill>
            <a:schemeClr val="tx1"/>
          </a:solidFill>
          <a:latin typeface="+mn-lt"/>
          <a:ea typeface="+mn-ea"/>
          <a:cs typeface="+mn-cs"/>
        </a:defRPr>
      </a:lvl3pPr>
      <a:lvl4pPr marL="1323045" marR="0" indent="-191384" algn="l" defTabSz="89301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Tx/>
        <a:buFont typeface="Verdana" pitchFamily="34" charset="0"/>
        <a:buChar char="-"/>
        <a:tabLst/>
        <a:defRPr lang="en-CA" alt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09282" indent="-223254" algn="l" defTabSz="89301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455789" indent="-223254" algn="l" defTabSz="89301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2296" indent="-223254" algn="l" defTabSz="89301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48803" indent="-223254" algn="l" defTabSz="89301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95310" indent="-223254" algn="l" defTabSz="89301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30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6507" algn="l" defTabSz="8930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93014" algn="l" defTabSz="8930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521" algn="l" defTabSz="8930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86028" algn="l" defTabSz="8930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32535" algn="l" defTabSz="8930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79042" algn="l" defTabSz="8930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25549" algn="l" defTabSz="8930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72056" algn="l" defTabSz="8930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2422" r="12500"/>
          <a:stretch>
            <a:fillRect/>
          </a:stretch>
        </p:blipFill>
        <p:spPr bwMode="auto">
          <a:xfrm>
            <a:off x="0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77091" y="4036291"/>
            <a:ext cx="8672945" cy="1246909"/>
          </a:xfrm>
          <a:prstGeom prst="rect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1055" y="3528291"/>
            <a:ext cx="8072581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chemeClr val="bg1"/>
                </a:solidFill>
                <a:latin typeface="Century Gothic" pitchFamily="34" charset="0"/>
              </a:rPr>
              <a:t>Strategy Update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Century Gothic" pitchFamily="34" charset="0"/>
              </a:rPr>
              <a:t>June </a:t>
            </a:r>
            <a:r>
              <a:rPr lang="en-US" sz="3600" b="1" dirty="0" smtClean="0">
                <a:solidFill>
                  <a:schemeClr val="bg1"/>
                </a:solidFill>
                <a:latin typeface="Century Gothic" pitchFamily="34" charset="0"/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213044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Our draft theory of change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34619" y="1985155"/>
            <a:ext cx="3548421" cy="3548421"/>
            <a:chOff x="313895" y="1555845"/>
            <a:chExt cx="4039737" cy="4039737"/>
          </a:xfrm>
        </p:grpSpPr>
        <p:grpSp>
          <p:nvGrpSpPr>
            <p:cNvPr id="7" name="Group 6"/>
            <p:cNvGrpSpPr/>
            <p:nvPr/>
          </p:nvGrpSpPr>
          <p:grpSpPr>
            <a:xfrm>
              <a:off x="313895" y="1555845"/>
              <a:ext cx="4039737" cy="4039737"/>
              <a:chOff x="581279" y="2147893"/>
              <a:chExt cx="3242972" cy="3242972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1279" y="2147893"/>
                <a:ext cx="3242972" cy="3242972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914398" y="2809689"/>
                <a:ext cx="2570220" cy="2570220"/>
              </a:xfrm>
              <a:prstGeom prst="ellipse">
                <a:avLst/>
              </a:prstGeom>
              <a:solidFill>
                <a:srgbClr val="A20000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328153" y="3628814"/>
                <a:ext cx="1740139" cy="174013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1481437" y="4299783"/>
              <a:ext cx="1693334" cy="385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Individuals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44268" y="2835757"/>
              <a:ext cx="2184399" cy="385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Organizations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27543" y="1839869"/>
              <a:ext cx="2184399" cy="385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Systems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947806" y="1201881"/>
            <a:ext cx="2650912" cy="1292661"/>
            <a:chOff x="5271105" y="1838948"/>
            <a:chExt cx="2650912" cy="1292661"/>
          </a:xfrm>
        </p:grpSpPr>
        <p:sp>
          <p:nvSpPr>
            <p:cNvPr id="15" name="Rectangle 14"/>
            <p:cNvSpPr/>
            <p:nvPr/>
          </p:nvSpPr>
          <p:spPr>
            <a:xfrm>
              <a:off x="5271280" y="1838948"/>
              <a:ext cx="12522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C80000"/>
                  </a:solidFill>
                  <a:latin typeface="Century Gothic" panose="020B0502020202020204" pitchFamily="34" charset="0"/>
                </a:rPr>
                <a:t>Individuals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271105" y="2177502"/>
              <a:ext cx="265091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latin typeface="Century Gothic" panose="020B0502020202020204" pitchFamily="34" charset="0"/>
                </a:rPr>
                <a:t>If we expand talent pipelines, develop leaders, and increase diversity at social impact organizations</a:t>
              </a:r>
              <a:endParaRPr lang="en-US" sz="14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867914" y="1229630"/>
            <a:ext cx="904627" cy="904627"/>
            <a:chOff x="4772842" y="1356205"/>
            <a:chExt cx="904627" cy="904627"/>
          </a:xfrm>
        </p:grpSpPr>
        <p:grpSp>
          <p:nvGrpSpPr>
            <p:cNvPr id="18" name="Group 17"/>
            <p:cNvGrpSpPr/>
            <p:nvPr/>
          </p:nvGrpSpPr>
          <p:grpSpPr>
            <a:xfrm>
              <a:off x="5012007" y="1574695"/>
              <a:ext cx="427049" cy="467648"/>
              <a:chOff x="6142038" y="3914775"/>
              <a:chExt cx="901701" cy="987425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20" name="Freeform 111"/>
              <p:cNvSpPr>
                <a:spLocks/>
              </p:cNvSpPr>
              <p:nvPr/>
            </p:nvSpPr>
            <p:spPr bwMode="auto">
              <a:xfrm>
                <a:off x="6359526" y="3914775"/>
                <a:ext cx="466725" cy="527050"/>
              </a:xfrm>
              <a:custGeom>
                <a:avLst/>
                <a:gdLst>
                  <a:gd name="T0" fmla="*/ 294 w 587"/>
                  <a:gd name="T1" fmla="*/ 663 h 663"/>
                  <a:gd name="T2" fmla="*/ 329 w 587"/>
                  <a:gd name="T3" fmla="*/ 660 h 663"/>
                  <a:gd name="T4" fmla="*/ 359 w 587"/>
                  <a:gd name="T5" fmla="*/ 652 h 663"/>
                  <a:gd name="T6" fmla="*/ 389 w 587"/>
                  <a:gd name="T7" fmla="*/ 641 h 663"/>
                  <a:gd name="T8" fmla="*/ 410 w 587"/>
                  <a:gd name="T9" fmla="*/ 630 h 663"/>
                  <a:gd name="T10" fmla="*/ 449 w 587"/>
                  <a:gd name="T11" fmla="*/ 602 h 663"/>
                  <a:gd name="T12" fmla="*/ 486 w 587"/>
                  <a:gd name="T13" fmla="*/ 567 h 663"/>
                  <a:gd name="T14" fmla="*/ 517 w 587"/>
                  <a:gd name="T15" fmla="*/ 526 h 663"/>
                  <a:gd name="T16" fmla="*/ 543 w 587"/>
                  <a:gd name="T17" fmla="*/ 480 h 663"/>
                  <a:gd name="T18" fmla="*/ 563 w 587"/>
                  <a:gd name="T19" fmla="*/ 431 h 663"/>
                  <a:gd name="T20" fmla="*/ 578 w 587"/>
                  <a:gd name="T21" fmla="*/ 378 h 663"/>
                  <a:gd name="T22" fmla="*/ 586 w 587"/>
                  <a:gd name="T23" fmla="*/ 325 h 663"/>
                  <a:gd name="T24" fmla="*/ 587 w 587"/>
                  <a:gd name="T25" fmla="*/ 298 h 663"/>
                  <a:gd name="T26" fmla="*/ 581 w 587"/>
                  <a:gd name="T27" fmla="*/ 233 h 663"/>
                  <a:gd name="T28" fmla="*/ 563 w 587"/>
                  <a:gd name="T29" fmla="*/ 174 h 663"/>
                  <a:gd name="T30" fmla="*/ 536 w 587"/>
                  <a:gd name="T31" fmla="*/ 123 h 663"/>
                  <a:gd name="T32" fmla="*/ 502 w 587"/>
                  <a:gd name="T33" fmla="*/ 81 h 663"/>
                  <a:gd name="T34" fmla="*/ 457 w 587"/>
                  <a:gd name="T35" fmla="*/ 46 h 663"/>
                  <a:gd name="T36" fmla="*/ 408 w 587"/>
                  <a:gd name="T37" fmla="*/ 21 h 663"/>
                  <a:gd name="T38" fmla="*/ 353 w 587"/>
                  <a:gd name="T39" fmla="*/ 6 h 663"/>
                  <a:gd name="T40" fmla="*/ 294 w 587"/>
                  <a:gd name="T41" fmla="*/ 0 h 663"/>
                  <a:gd name="T42" fmla="*/ 264 w 587"/>
                  <a:gd name="T43" fmla="*/ 2 h 663"/>
                  <a:gd name="T44" fmla="*/ 206 w 587"/>
                  <a:gd name="T45" fmla="*/ 13 h 663"/>
                  <a:gd name="T46" fmla="*/ 153 w 587"/>
                  <a:gd name="T47" fmla="*/ 33 h 663"/>
                  <a:gd name="T48" fmla="*/ 107 w 587"/>
                  <a:gd name="T49" fmla="*/ 62 h 663"/>
                  <a:gd name="T50" fmla="*/ 68 w 587"/>
                  <a:gd name="T51" fmla="*/ 101 h 663"/>
                  <a:gd name="T52" fmla="*/ 36 w 587"/>
                  <a:gd name="T53" fmla="*/ 147 h 663"/>
                  <a:gd name="T54" fmla="*/ 14 w 587"/>
                  <a:gd name="T55" fmla="*/ 203 h 663"/>
                  <a:gd name="T56" fmla="*/ 1 w 587"/>
                  <a:gd name="T57" fmla="*/ 264 h 663"/>
                  <a:gd name="T58" fmla="*/ 0 w 587"/>
                  <a:gd name="T59" fmla="*/ 298 h 663"/>
                  <a:gd name="T60" fmla="*/ 4 w 587"/>
                  <a:gd name="T61" fmla="*/ 351 h 663"/>
                  <a:gd name="T62" fmla="*/ 16 w 587"/>
                  <a:gd name="T63" fmla="*/ 405 h 663"/>
                  <a:gd name="T64" fmla="*/ 33 w 587"/>
                  <a:gd name="T65" fmla="*/ 456 h 663"/>
                  <a:gd name="T66" fmla="*/ 57 w 587"/>
                  <a:gd name="T67" fmla="*/ 503 h 663"/>
                  <a:gd name="T68" fmla="*/ 85 w 587"/>
                  <a:gd name="T69" fmla="*/ 548 h 663"/>
                  <a:gd name="T70" fmla="*/ 118 w 587"/>
                  <a:gd name="T71" fmla="*/ 586 h 663"/>
                  <a:gd name="T72" fmla="*/ 156 w 587"/>
                  <a:gd name="T73" fmla="*/ 617 h 663"/>
                  <a:gd name="T74" fmla="*/ 199 w 587"/>
                  <a:gd name="T75" fmla="*/ 641 h 663"/>
                  <a:gd name="T76" fmla="*/ 207 w 587"/>
                  <a:gd name="T77" fmla="*/ 644 h 663"/>
                  <a:gd name="T78" fmla="*/ 242 w 587"/>
                  <a:gd name="T79" fmla="*/ 657 h 663"/>
                  <a:gd name="T80" fmla="*/ 277 w 587"/>
                  <a:gd name="T81" fmla="*/ 663 h 663"/>
                  <a:gd name="T82" fmla="*/ 294 w 587"/>
                  <a:gd name="T83" fmla="*/ 663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87" h="663">
                    <a:moveTo>
                      <a:pt x="294" y="663"/>
                    </a:moveTo>
                    <a:lnTo>
                      <a:pt x="294" y="663"/>
                    </a:lnTo>
                    <a:lnTo>
                      <a:pt x="312" y="663"/>
                    </a:lnTo>
                    <a:lnTo>
                      <a:pt x="329" y="660"/>
                    </a:lnTo>
                    <a:lnTo>
                      <a:pt x="345" y="657"/>
                    </a:lnTo>
                    <a:lnTo>
                      <a:pt x="359" y="652"/>
                    </a:lnTo>
                    <a:lnTo>
                      <a:pt x="381" y="644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0" y="630"/>
                    </a:lnTo>
                    <a:lnTo>
                      <a:pt x="430" y="617"/>
                    </a:lnTo>
                    <a:lnTo>
                      <a:pt x="449" y="602"/>
                    </a:lnTo>
                    <a:lnTo>
                      <a:pt x="468" y="586"/>
                    </a:lnTo>
                    <a:lnTo>
                      <a:pt x="486" y="567"/>
                    </a:lnTo>
                    <a:lnTo>
                      <a:pt x="502" y="548"/>
                    </a:lnTo>
                    <a:lnTo>
                      <a:pt x="517" y="526"/>
                    </a:lnTo>
                    <a:lnTo>
                      <a:pt x="532" y="503"/>
                    </a:lnTo>
                    <a:lnTo>
                      <a:pt x="543" y="480"/>
                    </a:lnTo>
                    <a:lnTo>
                      <a:pt x="554" y="456"/>
                    </a:lnTo>
                    <a:lnTo>
                      <a:pt x="563" y="431"/>
                    </a:lnTo>
                    <a:lnTo>
                      <a:pt x="571" y="405"/>
                    </a:lnTo>
                    <a:lnTo>
                      <a:pt x="578" y="378"/>
                    </a:lnTo>
                    <a:lnTo>
                      <a:pt x="582" y="351"/>
                    </a:lnTo>
                    <a:lnTo>
                      <a:pt x="586" y="325"/>
                    </a:lnTo>
                    <a:lnTo>
                      <a:pt x="587" y="298"/>
                    </a:lnTo>
                    <a:lnTo>
                      <a:pt x="587" y="298"/>
                    </a:lnTo>
                    <a:lnTo>
                      <a:pt x="586" y="264"/>
                    </a:lnTo>
                    <a:lnTo>
                      <a:pt x="581" y="233"/>
                    </a:lnTo>
                    <a:lnTo>
                      <a:pt x="573" y="203"/>
                    </a:lnTo>
                    <a:lnTo>
                      <a:pt x="563" y="174"/>
                    </a:lnTo>
                    <a:lnTo>
                      <a:pt x="551" y="147"/>
                    </a:lnTo>
                    <a:lnTo>
                      <a:pt x="536" y="123"/>
                    </a:lnTo>
                    <a:lnTo>
                      <a:pt x="519" y="101"/>
                    </a:lnTo>
                    <a:lnTo>
                      <a:pt x="502" y="81"/>
                    </a:lnTo>
                    <a:lnTo>
                      <a:pt x="479" y="62"/>
                    </a:lnTo>
                    <a:lnTo>
                      <a:pt x="457" y="46"/>
                    </a:lnTo>
                    <a:lnTo>
                      <a:pt x="434" y="33"/>
                    </a:lnTo>
                    <a:lnTo>
                      <a:pt x="408" y="21"/>
                    </a:lnTo>
                    <a:lnTo>
                      <a:pt x="381" y="13"/>
                    </a:lnTo>
                    <a:lnTo>
                      <a:pt x="353" y="6"/>
                    </a:lnTo>
                    <a:lnTo>
                      <a:pt x="324" y="2"/>
                    </a:lnTo>
                    <a:lnTo>
                      <a:pt x="294" y="0"/>
                    </a:lnTo>
                    <a:lnTo>
                      <a:pt x="294" y="0"/>
                    </a:lnTo>
                    <a:lnTo>
                      <a:pt x="264" y="2"/>
                    </a:lnTo>
                    <a:lnTo>
                      <a:pt x="234" y="6"/>
                    </a:lnTo>
                    <a:lnTo>
                      <a:pt x="206" y="13"/>
                    </a:lnTo>
                    <a:lnTo>
                      <a:pt x="179" y="21"/>
                    </a:lnTo>
                    <a:lnTo>
                      <a:pt x="153" y="33"/>
                    </a:lnTo>
                    <a:lnTo>
                      <a:pt x="130" y="46"/>
                    </a:lnTo>
                    <a:lnTo>
                      <a:pt x="107" y="62"/>
                    </a:lnTo>
                    <a:lnTo>
                      <a:pt x="87" y="81"/>
                    </a:lnTo>
                    <a:lnTo>
                      <a:pt x="68" y="101"/>
                    </a:lnTo>
                    <a:lnTo>
                      <a:pt x="50" y="123"/>
                    </a:lnTo>
                    <a:lnTo>
                      <a:pt x="36" y="147"/>
                    </a:lnTo>
                    <a:lnTo>
                      <a:pt x="23" y="174"/>
                    </a:lnTo>
                    <a:lnTo>
                      <a:pt x="14" y="203"/>
                    </a:lnTo>
                    <a:lnTo>
                      <a:pt x="6" y="233"/>
                    </a:lnTo>
                    <a:lnTo>
                      <a:pt x="1" y="264"/>
                    </a:lnTo>
                    <a:lnTo>
                      <a:pt x="0" y="298"/>
                    </a:lnTo>
                    <a:lnTo>
                      <a:pt x="0" y="298"/>
                    </a:lnTo>
                    <a:lnTo>
                      <a:pt x="1" y="325"/>
                    </a:lnTo>
                    <a:lnTo>
                      <a:pt x="4" y="351"/>
                    </a:lnTo>
                    <a:lnTo>
                      <a:pt x="9" y="378"/>
                    </a:lnTo>
                    <a:lnTo>
                      <a:pt x="16" y="405"/>
                    </a:lnTo>
                    <a:lnTo>
                      <a:pt x="23" y="431"/>
                    </a:lnTo>
                    <a:lnTo>
                      <a:pt x="33" y="456"/>
                    </a:lnTo>
                    <a:lnTo>
                      <a:pt x="44" y="480"/>
                    </a:lnTo>
                    <a:lnTo>
                      <a:pt x="57" y="503"/>
                    </a:lnTo>
                    <a:lnTo>
                      <a:pt x="69" y="526"/>
                    </a:lnTo>
                    <a:lnTo>
                      <a:pt x="85" y="548"/>
                    </a:lnTo>
                    <a:lnTo>
                      <a:pt x="101" y="567"/>
                    </a:lnTo>
                    <a:lnTo>
                      <a:pt x="118" y="586"/>
                    </a:lnTo>
                    <a:lnTo>
                      <a:pt x="137" y="602"/>
                    </a:lnTo>
                    <a:lnTo>
                      <a:pt x="156" y="617"/>
                    </a:lnTo>
                    <a:lnTo>
                      <a:pt x="177" y="630"/>
                    </a:lnTo>
                    <a:lnTo>
                      <a:pt x="199" y="641"/>
                    </a:lnTo>
                    <a:lnTo>
                      <a:pt x="199" y="641"/>
                    </a:lnTo>
                    <a:lnTo>
                      <a:pt x="207" y="644"/>
                    </a:lnTo>
                    <a:lnTo>
                      <a:pt x="228" y="652"/>
                    </a:lnTo>
                    <a:lnTo>
                      <a:pt x="242" y="657"/>
                    </a:lnTo>
                    <a:lnTo>
                      <a:pt x="259" y="660"/>
                    </a:lnTo>
                    <a:lnTo>
                      <a:pt x="277" y="663"/>
                    </a:lnTo>
                    <a:lnTo>
                      <a:pt x="294" y="663"/>
                    </a:lnTo>
                    <a:lnTo>
                      <a:pt x="294" y="66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1" name="Freeform 112"/>
              <p:cNvSpPr>
                <a:spLocks/>
              </p:cNvSpPr>
              <p:nvPr/>
            </p:nvSpPr>
            <p:spPr bwMode="auto">
              <a:xfrm>
                <a:off x="6632576" y="4486275"/>
                <a:ext cx="411163" cy="415925"/>
              </a:xfrm>
              <a:custGeom>
                <a:avLst/>
                <a:gdLst>
                  <a:gd name="T0" fmla="*/ 509 w 518"/>
                  <a:gd name="T1" fmla="*/ 323 h 524"/>
                  <a:gd name="T2" fmla="*/ 509 w 518"/>
                  <a:gd name="T3" fmla="*/ 323 h 524"/>
                  <a:gd name="T4" fmla="*/ 502 w 518"/>
                  <a:gd name="T5" fmla="*/ 293 h 524"/>
                  <a:gd name="T6" fmla="*/ 494 w 518"/>
                  <a:gd name="T7" fmla="*/ 263 h 524"/>
                  <a:gd name="T8" fmla="*/ 486 w 518"/>
                  <a:gd name="T9" fmla="*/ 235 h 524"/>
                  <a:gd name="T10" fmla="*/ 475 w 518"/>
                  <a:gd name="T11" fmla="*/ 208 h 524"/>
                  <a:gd name="T12" fmla="*/ 464 w 518"/>
                  <a:gd name="T13" fmla="*/ 181 h 524"/>
                  <a:gd name="T14" fmla="*/ 450 w 518"/>
                  <a:gd name="T15" fmla="*/ 155 h 524"/>
                  <a:gd name="T16" fmla="*/ 433 w 518"/>
                  <a:gd name="T17" fmla="*/ 132 h 524"/>
                  <a:gd name="T18" fmla="*/ 414 w 518"/>
                  <a:gd name="T19" fmla="*/ 111 h 524"/>
                  <a:gd name="T20" fmla="*/ 391 w 518"/>
                  <a:gd name="T21" fmla="*/ 91 h 524"/>
                  <a:gd name="T22" fmla="*/ 366 w 518"/>
                  <a:gd name="T23" fmla="*/ 72 h 524"/>
                  <a:gd name="T24" fmla="*/ 336 w 518"/>
                  <a:gd name="T25" fmla="*/ 54 h 524"/>
                  <a:gd name="T26" fmla="*/ 303 w 518"/>
                  <a:gd name="T27" fmla="*/ 40 h 524"/>
                  <a:gd name="T28" fmla="*/ 263 w 518"/>
                  <a:gd name="T29" fmla="*/ 27 h 524"/>
                  <a:gd name="T30" fmla="*/ 220 w 518"/>
                  <a:gd name="T31" fmla="*/ 16 h 524"/>
                  <a:gd name="T32" fmla="*/ 173 w 518"/>
                  <a:gd name="T33" fmla="*/ 7 h 524"/>
                  <a:gd name="T34" fmla="*/ 119 w 518"/>
                  <a:gd name="T35" fmla="*/ 0 h 524"/>
                  <a:gd name="T36" fmla="*/ 0 w 518"/>
                  <a:gd name="T37" fmla="*/ 524 h 524"/>
                  <a:gd name="T38" fmla="*/ 0 w 518"/>
                  <a:gd name="T39" fmla="*/ 524 h 524"/>
                  <a:gd name="T40" fmla="*/ 67 w 518"/>
                  <a:gd name="T41" fmla="*/ 523 h 524"/>
                  <a:gd name="T42" fmla="*/ 127 w 518"/>
                  <a:gd name="T43" fmla="*/ 521 h 524"/>
                  <a:gd name="T44" fmla="*/ 235 w 518"/>
                  <a:gd name="T45" fmla="*/ 515 h 524"/>
                  <a:gd name="T46" fmla="*/ 323 w 518"/>
                  <a:gd name="T47" fmla="*/ 507 h 524"/>
                  <a:gd name="T48" fmla="*/ 396 w 518"/>
                  <a:gd name="T49" fmla="*/ 497 h 524"/>
                  <a:gd name="T50" fmla="*/ 450 w 518"/>
                  <a:gd name="T51" fmla="*/ 488 h 524"/>
                  <a:gd name="T52" fmla="*/ 488 w 518"/>
                  <a:gd name="T53" fmla="*/ 480 h 524"/>
                  <a:gd name="T54" fmla="*/ 518 w 518"/>
                  <a:gd name="T55" fmla="*/ 474 h 524"/>
                  <a:gd name="T56" fmla="*/ 518 w 518"/>
                  <a:gd name="T57" fmla="*/ 474 h 524"/>
                  <a:gd name="T58" fmla="*/ 516 w 518"/>
                  <a:gd name="T59" fmla="*/ 445 h 524"/>
                  <a:gd name="T60" fmla="*/ 513 w 518"/>
                  <a:gd name="T61" fmla="*/ 398 h 524"/>
                  <a:gd name="T62" fmla="*/ 512 w 518"/>
                  <a:gd name="T63" fmla="*/ 352 h 524"/>
                  <a:gd name="T64" fmla="*/ 509 w 518"/>
                  <a:gd name="T65" fmla="*/ 323 h 524"/>
                  <a:gd name="T66" fmla="*/ 509 w 518"/>
                  <a:gd name="T67" fmla="*/ 323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18" h="524">
                    <a:moveTo>
                      <a:pt x="509" y="323"/>
                    </a:moveTo>
                    <a:lnTo>
                      <a:pt x="509" y="323"/>
                    </a:lnTo>
                    <a:lnTo>
                      <a:pt x="502" y="293"/>
                    </a:lnTo>
                    <a:lnTo>
                      <a:pt x="494" y="263"/>
                    </a:lnTo>
                    <a:lnTo>
                      <a:pt x="486" y="235"/>
                    </a:lnTo>
                    <a:lnTo>
                      <a:pt x="475" y="208"/>
                    </a:lnTo>
                    <a:lnTo>
                      <a:pt x="464" y="181"/>
                    </a:lnTo>
                    <a:lnTo>
                      <a:pt x="450" y="155"/>
                    </a:lnTo>
                    <a:lnTo>
                      <a:pt x="433" y="132"/>
                    </a:lnTo>
                    <a:lnTo>
                      <a:pt x="414" y="111"/>
                    </a:lnTo>
                    <a:lnTo>
                      <a:pt x="391" y="91"/>
                    </a:lnTo>
                    <a:lnTo>
                      <a:pt x="366" y="72"/>
                    </a:lnTo>
                    <a:lnTo>
                      <a:pt x="336" y="54"/>
                    </a:lnTo>
                    <a:lnTo>
                      <a:pt x="303" y="40"/>
                    </a:lnTo>
                    <a:lnTo>
                      <a:pt x="263" y="27"/>
                    </a:lnTo>
                    <a:lnTo>
                      <a:pt x="220" y="16"/>
                    </a:lnTo>
                    <a:lnTo>
                      <a:pt x="173" y="7"/>
                    </a:lnTo>
                    <a:lnTo>
                      <a:pt x="119" y="0"/>
                    </a:lnTo>
                    <a:lnTo>
                      <a:pt x="0" y="524"/>
                    </a:lnTo>
                    <a:lnTo>
                      <a:pt x="0" y="524"/>
                    </a:lnTo>
                    <a:lnTo>
                      <a:pt x="67" y="523"/>
                    </a:lnTo>
                    <a:lnTo>
                      <a:pt x="127" y="521"/>
                    </a:lnTo>
                    <a:lnTo>
                      <a:pt x="235" y="515"/>
                    </a:lnTo>
                    <a:lnTo>
                      <a:pt x="323" y="507"/>
                    </a:lnTo>
                    <a:lnTo>
                      <a:pt x="396" y="497"/>
                    </a:lnTo>
                    <a:lnTo>
                      <a:pt x="450" y="488"/>
                    </a:lnTo>
                    <a:lnTo>
                      <a:pt x="488" y="480"/>
                    </a:lnTo>
                    <a:lnTo>
                      <a:pt x="518" y="474"/>
                    </a:lnTo>
                    <a:lnTo>
                      <a:pt x="518" y="474"/>
                    </a:lnTo>
                    <a:lnTo>
                      <a:pt x="516" y="445"/>
                    </a:lnTo>
                    <a:lnTo>
                      <a:pt x="513" y="398"/>
                    </a:lnTo>
                    <a:lnTo>
                      <a:pt x="512" y="352"/>
                    </a:lnTo>
                    <a:lnTo>
                      <a:pt x="509" y="323"/>
                    </a:lnTo>
                    <a:lnTo>
                      <a:pt x="509" y="32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2" name="Freeform 113"/>
              <p:cNvSpPr>
                <a:spLocks/>
              </p:cNvSpPr>
              <p:nvPr/>
            </p:nvSpPr>
            <p:spPr bwMode="auto">
              <a:xfrm>
                <a:off x="6142038" y="4486275"/>
                <a:ext cx="411163" cy="415925"/>
              </a:xfrm>
              <a:custGeom>
                <a:avLst/>
                <a:gdLst>
                  <a:gd name="T0" fmla="*/ 8 w 518"/>
                  <a:gd name="T1" fmla="*/ 331 h 524"/>
                  <a:gd name="T2" fmla="*/ 8 w 518"/>
                  <a:gd name="T3" fmla="*/ 331 h 524"/>
                  <a:gd name="T4" fmla="*/ 5 w 518"/>
                  <a:gd name="T5" fmla="*/ 358 h 524"/>
                  <a:gd name="T6" fmla="*/ 3 w 518"/>
                  <a:gd name="T7" fmla="*/ 402 h 524"/>
                  <a:gd name="T8" fmla="*/ 1 w 518"/>
                  <a:gd name="T9" fmla="*/ 447 h 524"/>
                  <a:gd name="T10" fmla="*/ 0 w 518"/>
                  <a:gd name="T11" fmla="*/ 474 h 524"/>
                  <a:gd name="T12" fmla="*/ 0 w 518"/>
                  <a:gd name="T13" fmla="*/ 474 h 524"/>
                  <a:gd name="T14" fmla="*/ 6 w 518"/>
                  <a:gd name="T15" fmla="*/ 475 h 524"/>
                  <a:gd name="T16" fmla="*/ 27 w 518"/>
                  <a:gd name="T17" fmla="*/ 482 h 524"/>
                  <a:gd name="T18" fmla="*/ 62 w 518"/>
                  <a:gd name="T19" fmla="*/ 490 h 524"/>
                  <a:gd name="T20" fmla="*/ 114 w 518"/>
                  <a:gd name="T21" fmla="*/ 497 h 524"/>
                  <a:gd name="T22" fmla="*/ 185 w 518"/>
                  <a:gd name="T23" fmla="*/ 507 h 524"/>
                  <a:gd name="T24" fmla="*/ 274 w 518"/>
                  <a:gd name="T25" fmla="*/ 515 h 524"/>
                  <a:gd name="T26" fmla="*/ 326 w 518"/>
                  <a:gd name="T27" fmla="*/ 520 h 524"/>
                  <a:gd name="T28" fmla="*/ 385 w 518"/>
                  <a:gd name="T29" fmla="*/ 521 h 524"/>
                  <a:gd name="T30" fmla="*/ 448 w 518"/>
                  <a:gd name="T31" fmla="*/ 524 h 524"/>
                  <a:gd name="T32" fmla="*/ 518 w 518"/>
                  <a:gd name="T33" fmla="*/ 524 h 524"/>
                  <a:gd name="T34" fmla="*/ 399 w 518"/>
                  <a:gd name="T35" fmla="*/ 0 h 524"/>
                  <a:gd name="T36" fmla="*/ 399 w 518"/>
                  <a:gd name="T37" fmla="*/ 0 h 524"/>
                  <a:gd name="T38" fmla="*/ 343 w 518"/>
                  <a:gd name="T39" fmla="*/ 7 h 524"/>
                  <a:gd name="T40" fmla="*/ 294 w 518"/>
                  <a:gd name="T41" fmla="*/ 16 h 524"/>
                  <a:gd name="T42" fmla="*/ 252 w 518"/>
                  <a:gd name="T43" fmla="*/ 27 h 524"/>
                  <a:gd name="T44" fmla="*/ 212 w 518"/>
                  <a:gd name="T45" fmla="*/ 40 h 524"/>
                  <a:gd name="T46" fmla="*/ 179 w 518"/>
                  <a:gd name="T47" fmla="*/ 56 h 524"/>
                  <a:gd name="T48" fmla="*/ 149 w 518"/>
                  <a:gd name="T49" fmla="*/ 73 h 524"/>
                  <a:gd name="T50" fmla="*/ 122 w 518"/>
                  <a:gd name="T51" fmla="*/ 92 h 524"/>
                  <a:gd name="T52" fmla="*/ 100 w 518"/>
                  <a:gd name="T53" fmla="*/ 113 h 524"/>
                  <a:gd name="T54" fmla="*/ 81 w 518"/>
                  <a:gd name="T55" fmla="*/ 135 h 524"/>
                  <a:gd name="T56" fmla="*/ 65 w 518"/>
                  <a:gd name="T57" fmla="*/ 160 h 524"/>
                  <a:gd name="T58" fmla="*/ 50 w 518"/>
                  <a:gd name="T59" fmla="*/ 186 h 524"/>
                  <a:gd name="T60" fmla="*/ 39 w 518"/>
                  <a:gd name="T61" fmla="*/ 212 h 524"/>
                  <a:gd name="T62" fmla="*/ 30 w 518"/>
                  <a:gd name="T63" fmla="*/ 241 h 524"/>
                  <a:gd name="T64" fmla="*/ 20 w 518"/>
                  <a:gd name="T65" fmla="*/ 269 h 524"/>
                  <a:gd name="T66" fmla="*/ 14 w 518"/>
                  <a:gd name="T67" fmla="*/ 301 h 524"/>
                  <a:gd name="T68" fmla="*/ 8 w 518"/>
                  <a:gd name="T69" fmla="*/ 331 h 524"/>
                  <a:gd name="T70" fmla="*/ 8 w 518"/>
                  <a:gd name="T71" fmla="*/ 331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18" h="524">
                    <a:moveTo>
                      <a:pt x="8" y="331"/>
                    </a:moveTo>
                    <a:lnTo>
                      <a:pt x="8" y="331"/>
                    </a:lnTo>
                    <a:lnTo>
                      <a:pt x="5" y="358"/>
                    </a:lnTo>
                    <a:lnTo>
                      <a:pt x="3" y="402"/>
                    </a:lnTo>
                    <a:lnTo>
                      <a:pt x="1" y="447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6" y="475"/>
                    </a:lnTo>
                    <a:lnTo>
                      <a:pt x="27" y="482"/>
                    </a:lnTo>
                    <a:lnTo>
                      <a:pt x="62" y="490"/>
                    </a:lnTo>
                    <a:lnTo>
                      <a:pt x="114" y="497"/>
                    </a:lnTo>
                    <a:lnTo>
                      <a:pt x="185" y="507"/>
                    </a:lnTo>
                    <a:lnTo>
                      <a:pt x="274" y="515"/>
                    </a:lnTo>
                    <a:lnTo>
                      <a:pt x="326" y="520"/>
                    </a:lnTo>
                    <a:lnTo>
                      <a:pt x="385" y="521"/>
                    </a:lnTo>
                    <a:lnTo>
                      <a:pt x="448" y="524"/>
                    </a:lnTo>
                    <a:lnTo>
                      <a:pt x="518" y="524"/>
                    </a:lnTo>
                    <a:lnTo>
                      <a:pt x="399" y="0"/>
                    </a:lnTo>
                    <a:lnTo>
                      <a:pt x="399" y="0"/>
                    </a:lnTo>
                    <a:lnTo>
                      <a:pt x="343" y="7"/>
                    </a:lnTo>
                    <a:lnTo>
                      <a:pt x="294" y="16"/>
                    </a:lnTo>
                    <a:lnTo>
                      <a:pt x="252" y="27"/>
                    </a:lnTo>
                    <a:lnTo>
                      <a:pt x="212" y="40"/>
                    </a:lnTo>
                    <a:lnTo>
                      <a:pt x="179" y="56"/>
                    </a:lnTo>
                    <a:lnTo>
                      <a:pt x="149" y="73"/>
                    </a:lnTo>
                    <a:lnTo>
                      <a:pt x="122" y="92"/>
                    </a:lnTo>
                    <a:lnTo>
                      <a:pt x="100" y="113"/>
                    </a:lnTo>
                    <a:lnTo>
                      <a:pt x="81" y="135"/>
                    </a:lnTo>
                    <a:lnTo>
                      <a:pt x="65" y="160"/>
                    </a:lnTo>
                    <a:lnTo>
                      <a:pt x="50" y="186"/>
                    </a:lnTo>
                    <a:lnTo>
                      <a:pt x="39" y="212"/>
                    </a:lnTo>
                    <a:lnTo>
                      <a:pt x="30" y="241"/>
                    </a:lnTo>
                    <a:lnTo>
                      <a:pt x="20" y="269"/>
                    </a:lnTo>
                    <a:lnTo>
                      <a:pt x="14" y="301"/>
                    </a:lnTo>
                    <a:lnTo>
                      <a:pt x="8" y="331"/>
                    </a:lnTo>
                    <a:lnTo>
                      <a:pt x="8" y="33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3" name="Freeform 114"/>
              <p:cNvSpPr>
                <a:spLocks/>
              </p:cNvSpPr>
              <p:nvPr/>
            </p:nvSpPr>
            <p:spPr bwMode="auto">
              <a:xfrm>
                <a:off x="6542088" y="4489450"/>
                <a:ext cx="100013" cy="55563"/>
              </a:xfrm>
              <a:custGeom>
                <a:avLst/>
                <a:gdLst>
                  <a:gd name="T0" fmla="*/ 63 w 125"/>
                  <a:gd name="T1" fmla="*/ 7 h 69"/>
                  <a:gd name="T2" fmla="*/ 63 w 125"/>
                  <a:gd name="T3" fmla="*/ 7 h 69"/>
                  <a:gd name="T4" fmla="*/ 38 w 125"/>
                  <a:gd name="T5" fmla="*/ 6 h 69"/>
                  <a:gd name="T6" fmla="*/ 19 w 125"/>
                  <a:gd name="T7" fmla="*/ 4 h 69"/>
                  <a:gd name="T8" fmla="*/ 0 w 125"/>
                  <a:gd name="T9" fmla="*/ 0 h 69"/>
                  <a:gd name="T10" fmla="*/ 30 w 125"/>
                  <a:gd name="T11" fmla="*/ 69 h 69"/>
                  <a:gd name="T12" fmla="*/ 96 w 125"/>
                  <a:gd name="T13" fmla="*/ 69 h 69"/>
                  <a:gd name="T14" fmla="*/ 125 w 125"/>
                  <a:gd name="T15" fmla="*/ 0 h 69"/>
                  <a:gd name="T16" fmla="*/ 125 w 125"/>
                  <a:gd name="T17" fmla="*/ 0 h 69"/>
                  <a:gd name="T18" fmla="*/ 108 w 125"/>
                  <a:gd name="T19" fmla="*/ 4 h 69"/>
                  <a:gd name="T20" fmla="*/ 89 w 125"/>
                  <a:gd name="T21" fmla="*/ 6 h 69"/>
                  <a:gd name="T22" fmla="*/ 63 w 125"/>
                  <a:gd name="T23" fmla="*/ 7 h 69"/>
                  <a:gd name="T24" fmla="*/ 63 w 125"/>
                  <a:gd name="T25" fmla="*/ 7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5" h="69">
                    <a:moveTo>
                      <a:pt x="63" y="7"/>
                    </a:moveTo>
                    <a:lnTo>
                      <a:pt x="63" y="7"/>
                    </a:lnTo>
                    <a:lnTo>
                      <a:pt x="38" y="6"/>
                    </a:lnTo>
                    <a:lnTo>
                      <a:pt x="19" y="4"/>
                    </a:lnTo>
                    <a:lnTo>
                      <a:pt x="0" y="0"/>
                    </a:lnTo>
                    <a:lnTo>
                      <a:pt x="30" y="69"/>
                    </a:lnTo>
                    <a:lnTo>
                      <a:pt x="96" y="69"/>
                    </a:lnTo>
                    <a:lnTo>
                      <a:pt x="125" y="0"/>
                    </a:lnTo>
                    <a:lnTo>
                      <a:pt x="125" y="0"/>
                    </a:lnTo>
                    <a:lnTo>
                      <a:pt x="108" y="4"/>
                    </a:lnTo>
                    <a:lnTo>
                      <a:pt x="89" y="6"/>
                    </a:lnTo>
                    <a:lnTo>
                      <a:pt x="63" y="7"/>
                    </a:lnTo>
                    <a:lnTo>
                      <a:pt x="63" y="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" name="Freeform 115"/>
              <p:cNvSpPr>
                <a:spLocks/>
              </p:cNvSpPr>
              <p:nvPr/>
            </p:nvSpPr>
            <p:spPr bwMode="auto">
              <a:xfrm>
                <a:off x="6543676" y="4578350"/>
                <a:ext cx="96838" cy="315913"/>
              </a:xfrm>
              <a:custGeom>
                <a:avLst/>
                <a:gdLst>
                  <a:gd name="T0" fmla="*/ 122 w 122"/>
                  <a:gd name="T1" fmla="*/ 117 h 397"/>
                  <a:gd name="T2" fmla="*/ 95 w 122"/>
                  <a:gd name="T3" fmla="*/ 0 h 397"/>
                  <a:gd name="T4" fmla="*/ 31 w 122"/>
                  <a:gd name="T5" fmla="*/ 0 h 397"/>
                  <a:gd name="T6" fmla="*/ 0 w 122"/>
                  <a:gd name="T7" fmla="*/ 122 h 397"/>
                  <a:gd name="T8" fmla="*/ 62 w 122"/>
                  <a:gd name="T9" fmla="*/ 397 h 397"/>
                  <a:gd name="T10" fmla="*/ 122 w 122"/>
                  <a:gd name="T11" fmla="*/ 117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2" h="397">
                    <a:moveTo>
                      <a:pt x="122" y="117"/>
                    </a:moveTo>
                    <a:lnTo>
                      <a:pt x="95" y="0"/>
                    </a:lnTo>
                    <a:lnTo>
                      <a:pt x="31" y="0"/>
                    </a:lnTo>
                    <a:lnTo>
                      <a:pt x="0" y="122"/>
                    </a:lnTo>
                    <a:lnTo>
                      <a:pt x="62" y="397"/>
                    </a:lnTo>
                    <a:lnTo>
                      <a:pt x="122" y="11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5" name="Freeform 116"/>
              <p:cNvSpPr>
                <a:spLocks/>
              </p:cNvSpPr>
              <p:nvPr/>
            </p:nvSpPr>
            <p:spPr bwMode="auto">
              <a:xfrm>
                <a:off x="6742113" y="4713288"/>
                <a:ext cx="158750" cy="39688"/>
              </a:xfrm>
              <a:custGeom>
                <a:avLst/>
                <a:gdLst>
                  <a:gd name="T0" fmla="*/ 201 w 201"/>
                  <a:gd name="T1" fmla="*/ 51 h 51"/>
                  <a:gd name="T2" fmla="*/ 0 w 201"/>
                  <a:gd name="T3" fmla="*/ 51 h 51"/>
                  <a:gd name="T4" fmla="*/ 0 w 201"/>
                  <a:gd name="T5" fmla="*/ 0 h 51"/>
                  <a:gd name="T6" fmla="*/ 120 w 201"/>
                  <a:gd name="T7" fmla="*/ 0 h 51"/>
                  <a:gd name="T8" fmla="*/ 201 w 201"/>
                  <a:gd name="T9" fmla="*/ 0 h 51"/>
                  <a:gd name="T10" fmla="*/ 201 w 201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1" h="51">
                    <a:moveTo>
                      <a:pt x="201" y="51"/>
                    </a:moveTo>
                    <a:lnTo>
                      <a:pt x="0" y="51"/>
                    </a:lnTo>
                    <a:lnTo>
                      <a:pt x="0" y="0"/>
                    </a:lnTo>
                    <a:lnTo>
                      <a:pt x="120" y="0"/>
                    </a:lnTo>
                    <a:lnTo>
                      <a:pt x="201" y="0"/>
                    </a:lnTo>
                    <a:lnTo>
                      <a:pt x="201" y="5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19" name="Oval 18"/>
            <p:cNvSpPr/>
            <p:nvPr/>
          </p:nvSpPr>
          <p:spPr>
            <a:xfrm>
              <a:off x="4772842" y="1356205"/>
              <a:ext cx="904627" cy="904627"/>
            </a:xfrm>
            <a:prstGeom prst="ellipse">
              <a:avLst/>
            </a:prstGeom>
            <a:noFill/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5947981" y="3047279"/>
            <a:ext cx="15552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C80000"/>
                </a:solidFill>
                <a:latin typeface="Century Gothic" panose="020B0502020202020204" pitchFamily="34" charset="0"/>
              </a:rPr>
              <a:t>Organizations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947806" y="3385833"/>
            <a:ext cx="26509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entury Gothic" panose="020B0502020202020204" pitchFamily="34" charset="0"/>
              </a:rPr>
              <a:t>Organizations will be better able to achieve their missions and drive results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867914" y="3193250"/>
            <a:ext cx="904627" cy="904627"/>
            <a:chOff x="4772842" y="3272815"/>
            <a:chExt cx="904627" cy="904627"/>
          </a:xfrm>
        </p:grpSpPr>
        <p:sp>
          <p:nvSpPr>
            <p:cNvPr id="29" name="Oval 28"/>
            <p:cNvSpPr/>
            <p:nvPr/>
          </p:nvSpPr>
          <p:spPr>
            <a:xfrm>
              <a:off x="4772842" y="3272815"/>
              <a:ext cx="904627" cy="904627"/>
            </a:xfrm>
            <a:prstGeom prst="ellipse">
              <a:avLst/>
            </a:prstGeom>
            <a:noFill/>
            <a:ln w="57150">
              <a:solidFill>
                <a:srgbClr val="A2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4884825" y="3507569"/>
              <a:ext cx="680659" cy="435118"/>
              <a:chOff x="5819776" y="3914775"/>
              <a:chExt cx="1544638" cy="987425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31" name="Freeform 110"/>
              <p:cNvSpPr>
                <a:spLocks noEditPoints="1"/>
              </p:cNvSpPr>
              <p:nvPr/>
            </p:nvSpPr>
            <p:spPr bwMode="auto">
              <a:xfrm>
                <a:off x="5819776" y="4011613"/>
                <a:ext cx="1544638" cy="822325"/>
              </a:xfrm>
              <a:custGeom>
                <a:avLst/>
                <a:gdLst>
                  <a:gd name="T0" fmla="*/ 616 w 1946"/>
                  <a:gd name="T1" fmla="*/ 93 h 1035"/>
                  <a:gd name="T2" fmla="*/ 615 w 1946"/>
                  <a:gd name="T3" fmla="*/ 27 h 1035"/>
                  <a:gd name="T4" fmla="*/ 550 w 1946"/>
                  <a:gd name="T5" fmla="*/ 5 h 1035"/>
                  <a:gd name="T6" fmla="*/ 496 w 1946"/>
                  <a:gd name="T7" fmla="*/ 0 h 1035"/>
                  <a:gd name="T8" fmla="*/ 396 w 1946"/>
                  <a:gd name="T9" fmla="*/ 17 h 1035"/>
                  <a:gd name="T10" fmla="*/ 316 w 1946"/>
                  <a:gd name="T11" fmla="*/ 70 h 1035"/>
                  <a:gd name="T12" fmla="*/ 260 w 1946"/>
                  <a:gd name="T13" fmla="*/ 152 h 1035"/>
                  <a:gd name="T14" fmla="*/ 241 w 1946"/>
                  <a:gd name="T15" fmla="*/ 260 h 1035"/>
                  <a:gd name="T16" fmla="*/ 247 w 1946"/>
                  <a:gd name="T17" fmla="*/ 329 h 1035"/>
                  <a:gd name="T18" fmla="*/ 278 w 1946"/>
                  <a:gd name="T19" fmla="*/ 418 h 1035"/>
                  <a:gd name="T20" fmla="*/ 328 w 1946"/>
                  <a:gd name="T21" fmla="*/ 494 h 1035"/>
                  <a:gd name="T22" fmla="*/ 395 w 1946"/>
                  <a:gd name="T23" fmla="*/ 549 h 1035"/>
                  <a:gd name="T24" fmla="*/ 355 w 1946"/>
                  <a:gd name="T25" fmla="*/ 663 h 1035"/>
                  <a:gd name="T26" fmla="*/ 198 w 1946"/>
                  <a:gd name="T27" fmla="*/ 701 h 1035"/>
                  <a:gd name="T28" fmla="*/ 133 w 1946"/>
                  <a:gd name="T29" fmla="*/ 734 h 1035"/>
                  <a:gd name="T30" fmla="*/ 75 w 1946"/>
                  <a:gd name="T31" fmla="*/ 788 h 1035"/>
                  <a:gd name="T32" fmla="*/ 21 w 1946"/>
                  <a:gd name="T33" fmla="*/ 896 h 1035"/>
                  <a:gd name="T34" fmla="*/ 338 w 1946"/>
                  <a:gd name="T35" fmla="*/ 1035 h 1035"/>
                  <a:gd name="T36" fmla="*/ 352 w 1946"/>
                  <a:gd name="T37" fmla="*/ 902 h 1035"/>
                  <a:gd name="T38" fmla="*/ 398 w 1946"/>
                  <a:gd name="T39" fmla="*/ 768 h 1035"/>
                  <a:gd name="T40" fmla="*/ 442 w 1946"/>
                  <a:gd name="T41" fmla="*/ 700 h 1035"/>
                  <a:gd name="T42" fmla="*/ 485 w 1946"/>
                  <a:gd name="T43" fmla="*/ 659 h 1035"/>
                  <a:gd name="T44" fmla="*/ 555 w 1946"/>
                  <a:gd name="T45" fmla="*/ 611 h 1035"/>
                  <a:gd name="T46" fmla="*/ 642 w 1946"/>
                  <a:gd name="T47" fmla="*/ 575 h 1035"/>
                  <a:gd name="T48" fmla="*/ 749 w 1946"/>
                  <a:gd name="T49" fmla="*/ 548 h 1035"/>
                  <a:gd name="T50" fmla="*/ 810 w 1946"/>
                  <a:gd name="T51" fmla="*/ 538 h 1035"/>
                  <a:gd name="T52" fmla="*/ 730 w 1946"/>
                  <a:gd name="T53" fmla="*/ 470 h 1035"/>
                  <a:gd name="T54" fmla="*/ 667 w 1946"/>
                  <a:gd name="T55" fmla="*/ 380 h 1035"/>
                  <a:gd name="T56" fmla="*/ 626 w 1946"/>
                  <a:gd name="T57" fmla="*/ 272 h 1035"/>
                  <a:gd name="T58" fmla="*/ 612 w 1946"/>
                  <a:gd name="T59" fmla="*/ 155 h 1035"/>
                  <a:gd name="T60" fmla="*/ 1924 w 1946"/>
                  <a:gd name="T61" fmla="*/ 890 h 1035"/>
                  <a:gd name="T62" fmla="*/ 1878 w 1946"/>
                  <a:gd name="T63" fmla="*/ 798 h 1035"/>
                  <a:gd name="T64" fmla="*/ 1798 w 1946"/>
                  <a:gd name="T65" fmla="*/ 725 h 1035"/>
                  <a:gd name="T66" fmla="*/ 1669 w 1946"/>
                  <a:gd name="T67" fmla="*/ 676 h 1035"/>
                  <a:gd name="T68" fmla="*/ 1533 w 1946"/>
                  <a:gd name="T69" fmla="*/ 559 h 1035"/>
                  <a:gd name="T70" fmla="*/ 1587 w 1946"/>
                  <a:gd name="T71" fmla="*/ 524 h 1035"/>
                  <a:gd name="T72" fmla="*/ 1646 w 1946"/>
                  <a:gd name="T73" fmla="*/ 459 h 1035"/>
                  <a:gd name="T74" fmla="*/ 1687 w 1946"/>
                  <a:gd name="T75" fmla="*/ 375 h 1035"/>
                  <a:gd name="T76" fmla="*/ 1706 w 1946"/>
                  <a:gd name="T77" fmla="*/ 283 h 1035"/>
                  <a:gd name="T78" fmla="*/ 1701 w 1946"/>
                  <a:gd name="T79" fmla="*/ 203 h 1035"/>
                  <a:gd name="T80" fmla="*/ 1663 w 1946"/>
                  <a:gd name="T81" fmla="*/ 108 h 1035"/>
                  <a:gd name="T82" fmla="*/ 1593 w 1946"/>
                  <a:gd name="T83" fmla="*/ 39 h 1035"/>
                  <a:gd name="T84" fmla="*/ 1503 w 1946"/>
                  <a:gd name="T85" fmla="*/ 5 h 1035"/>
                  <a:gd name="T86" fmla="*/ 1432 w 1946"/>
                  <a:gd name="T87" fmla="*/ 0 h 1035"/>
                  <a:gd name="T88" fmla="*/ 1364 w 1946"/>
                  <a:gd name="T89" fmla="*/ 14 h 1035"/>
                  <a:gd name="T90" fmla="*/ 1318 w 1946"/>
                  <a:gd name="T91" fmla="*/ 35 h 1035"/>
                  <a:gd name="T92" fmla="*/ 1335 w 1946"/>
                  <a:gd name="T93" fmla="*/ 155 h 1035"/>
                  <a:gd name="T94" fmla="*/ 1327 w 1946"/>
                  <a:gd name="T95" fmla="*/ 244 h 1035"/>
                  <a:gd name="T96" fmla="*/ 1292 w 1946"/>
                  <a:gd name="T97" fmla="*/ 355 h 1035"/>
                  <a:gd name="T98" fmla="*/ 1234 w 1946"/>
                  <a:gd name="T99" fmla="*/ 450 h 1035"/>
                  <a:gd name="T100" fmla="*/ 1158 w 1946"/>
                  <a:gd name="T101" fmla="*/ 524 h 1035"/>
                  <a:gd name="T102" fmla="*/ 1196 w 1946"/>
                  <a:gd name="T103" fmla="*/ 546 h 1035"/>
                  <a:gd name="T104" fmla="*/ 1365 w 1946"/>
                  <a:gd name="T105" fmla="*/ 595 h 1035"/>
                  <a:gd name="T106" fmla="*/ 1438 w 1946"/>
                  <a:gd name="T107" fmla="*/ 636 h 1035"/>
                  <a:gd name="T108" fmla="*/ 1482 w 1946"/>
                  <a:gd name="T109" fmla="*/ 673 h 1035"/>
                  <a:gd name="T110" fmla="*/ 1536 w 1946"/>
                  <a:gd name="T111" fmla="*/ 741 h 1035"/>
                  <a:gd name="T112" fmla="*/ 1571 w 1946"/>
                  <a:gd name="T113" fmla="*/ 817 h 1035"/>
                  <a:gd name="T114" fmla="*/ 1609 w 1946"/>
                  <a:gd name="T115" fmla="*/ 981 h 1035"/>
                  <a:gd name="T116" fmla="*/ 1940 w 1946"/>
                  <a:gd name="T117" fmla="*/ 951 h 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46" h="1035">
                    <a:moveTo>
                      <a:pt x="612" y="155"/>
                    </a:moveTo>
                    <a:lnTo>
                      <a:pt x="612" y="155"/>
                    </a:lnTo>
                    <a:lnTo>
                      <a:pt x="613" y="123"/>
                    </a:lnTo>
                    <a:lnTo>
                      <a:pt x="616" y="93"/>
                    </a:lnTo>
                    <a:lnTo>
                      <a:pt x="623" y="63"/>
                    </a:lnTo>
                    <a:lnTo>
                      <a:pt x="631" y="35"/>
                    </a:lnTo>
                    <a:lnTo>
                      <a:pt x="631" y="35"/>
                    </a:lnTo>
                    <a:lnTo>
                      <a:pt x="615" y="27"/>
                    </a:lnTo>
                    <a:lnTo>
                      <a:pt x="599" y="20"/>
                    </a:lnTo>
                    <a:lnTo>
                      <a:pt x="583" y="14"/>
                    </a:lnTo>
                    <a:lnTo>
                      <a:pt x="567" y="9"/>
                    </a:lnTo>
                    <a:lnTo>
                      <a:pt x="550" y="5"/>
                    </a:lnTo>
                    <a:lnTo>
                      <a:pt x="532" y="1"/>
                    </a:lnTo>
                    <a:lnTo>
                      <a:pt x="515" y="0"/>
                    </a:lnTo>
                    <a:lnTo>
                      <a:pt x="496" y="0"/>
                    </a:lnTo>
                    <a:lnTo>
                      <a:pt x="496" y="0"/>
                    </a:lnTo>
                    <a:lnTo>
                      <a:pt x="471" y="1"/>
                    </a:lnTo>
                    <a:lnTo>
                      <a:pt x="445" y="5"/>
                    </a:lnTo>
                    <a:lnTo>
                      <a:pt x="420" y="9"/>
                    </a:lnTo>
                    <a:lnTo>
                      <a:pt x="396" y="17"/>
                    </a:lnTo>
                    <a:lnTo>
                      <a:pt x="374" y="28"/>
                    </a:lnTo>
                    <a:lnTo>
                      <a:pt x="354" y="39"/>
                    </a:lnTo>
                    <a:lnTo>
                      <a:pt x="333" y="54"/>
                    </a:lnTo>
                    <a:lnTo>
                      <a:pt x="316" y="70"/>
                    </a:lnTo>
                    <a:lnTo>
                      <a:pt x="298" y="87"/>
                    </a:lnTo>
                    <a:lnTo>
                      <a:pt x="284" y="108"/>
                    </a:lnTo>
                    <a:lnTo>
                      <a:pt x="271" y="128"/>
                    </a:lnTo>
                    <a:lnTo>
                      <a:pt x="260" y="152"/>
                    </a:lnTo>
                    <a:lnTo>
                      <a:pt x="252" y="176"/>
                    </a:lnTo>
                    <a:lnTo>
                      <a:pt x="246" y="203"/>
                    </a:lnTo>
                    <a:lnTo>
                      <a:pt x="241" y="229"/>
                    </a:lnTo>
                    <a:lnTo>
                      <a:pt x="241" y="260"/>
                    </a:lnTo>
                    <a:lnTo>
                      <a:pt x="241" y="260"/>
                    </a:lnTo>
                    <a:lnTo>
                      <a:pt x="241" y="283"/>
                    </a:lnTo>
                    <a:lnTo>
                      <a:pt x="244" y="307"/>
                    </a:lnTo>
                    <a:lnTo>
                      <a:pt x="247" y="329"/>
                    </a:lnTo>
                    <a:lnTo>
                      <a:pt x="254" y="353"/>
                    </a:lnTo>
                    <a:lnTo>
                      <a:pt x="260" y="375"/>
                    </a:lnTo>
                    <a:lnTo>
                      <a:pt x="268" y="397"/>
                    </a:lnTo>
                    <a:lnTo>
                      <a:pt x="278" y="418"/>
                    </a:lnTo>
                    <a:lnTo>
                      <a:pt x="289" y="438"/>
                    </a:lnTo>
                    <a:lnTo>
                      <a:pt x="301" y="459"/>
                    </a:lnTo>
                    <a:lnTo>
                      <a:pt x="314" y="476"/>
                    </a:lnTo>
                    <a:lnTo>
                      <a:pt x="328" y="494"/>
                    </a:lnTo>
                    <a:lnTo>
                      <a:pt x="344" y="510"/>
                    </a:lnTo>
                    <a:lnTo>
                      <a:pt x="360" y="524"/>
                    </a:lnTo>
                    <a:lnTo>
                      <a:pt x="377" y="538"/>
                    </a:lnTo>
                    <a:lnTo>
                      <a:pt x="395" y="549"/>
                    </a:lnTo>
                    <a:lnTo>
                      <a:pt x="414" y="559"/>
                    </a:lnTo>
                    <a:lnTo>
                      <a:pt x="414" y="659"/>
                    </a:lnTo>
                    <a:lnTo>
                      <a:pt x="414" y="659"/>
                    </a:lnTo>
                    <a:lnTo>
                      <a:pt x="355" y="663"/>
                    </a:lnTo>
                    <a:lnTo>
                      <a:pt x="304" y="671"/>
                    </a:lnTo>
                    <a:lnTo>
                      <a:pt x="259" y="681"/>
                    </a:lnTo>
                    <a:lnTo>
                      <a:pt x="216" y="693"/>
                    </a:lnTo>
                    <a:lnTo>
                      <a:pt x="198" y="701"/>
                    </a:lnTo>
                    <a:lnTo>
                      <a:pt x="179" y="709"/>
                    </a:lnTo>
                    <a:lnTo>
                      <a:pt x="164" y="717"/>
                    </a:lnTo>
                    <a:lnTo>
                      <a:pt x="148" y="727"/>
                    </a:lnTo>
                    <a:lnTo>
                      <a:pt x="133" y="734"/>
                    </a:lnTo>
                    <a:lnTo>
                      <a:pt x="119" y="746"/>
                    </a:lnTo>
                    <a:lnTo>
                      <a:pt x="108" y="755"/>
                    </a:lnTo>
                    <a:lnTo>
                      <a:pt x="95" y="766"/>
                    </a:lnTo>
                    <a:lnTo>
                      <a:pt x="75" y="788"/>
                    </a:lnTo>
                    <a:lnTo>
                      <a:pt x="57" y="814"/>
                    </a:lnTo>
                    <a:lnTo>
                      <a:pt x="43" y="839"/>
                    </a:lnTo>
                    <a:lnTo>
                      <a:pt x="31" y="867"/>
                    </a:lnTo>
                    <a:lnTo>
                      <a:pt x="21" y="896"/>
                    </a:lnTo>
                    <a:lnTo>
                      <a:pt x="13" y="926"/>
                    </a:lnTo>
                    <a:lnTo>
                      <a:pt x="7" y="956"/>
                    </a:lnTo>
                    <a:lnTo>
                      <a:pt x="0" y="989"/>
                    </a:lnTo>
                    <a:lnTo>
                      <a:pt x="338" y="1035"/>
                    </a:lnTo>
                    <a:lnTo>
                      <a:pt x="338" y="981"/>
                    </a:lnTo>
                    <a:lnTo>
                      <a:pt x="338" y="981"/>
                    </a:lnTo>
                    <a:lnTo>
                      <a:pt x="344" y="942"/>
                    </a:lnTo>
                    <a:lnTo>
                      <a:pt x="352" y="902"/>
                    </a:lnTo>
                    <a:lnTo>
                      <a:pt x="361" y="863"/>
                    </a:lnTo>
                    <a:lnTo>
                      <a:pt x="374" y="823"/>
                    </a:lnTo>
                    <a:lnTo>
                      <a:pt x="388" y="787"/>
                    </a:lnTo>
                    <a:lnTo>
                      <a:pt x="398" y="768"/>
                    </a:lnTo>
                    <a:lnTo>
                      <a:pt x="407" y="750"/>
                    </a:lnTo>
                    <a:lnTo>
                      <a:pt x="418" y="733"/>
                    </a:lnTo>
                    <a:lnTo>
                      <a:pt x="430" y="717"/>
                    </a:lnTo>
                    <a:lnTo>
                      <a:pt x="442" y="700"/>
                    </a:lnTo>
                    <a:lnTo>
                      <a:pt x="456" y="684"/>
                    </a:lnTo>
                    <a:lnTo>
                      <a:pt x="456" y="684"/>
                    </a:lnTo>
                    <a:lnTo>
                      <a:pt x="471" y="671"/>
                    </a:lnTo>
                    <a:lnTo>
                      <a:pt x="485" y="659"/>
                    </a:lnTo>
                    <a:lnTo>
                      <a:pt x="501" y="646"/>
                    </a:lnTo>
                    <a:lnTo>
                      <a:pt x="518" y="633"/>
                    </a:lnTo>
                    <a:lnTo>
                      <a:pt x="536" y="622"/>
                    </a:lnTo>
                    <a:lnTo>
                      <a:pt x="555" y="611"/>
                    </a:lnTo>
                    <a:lnTo>
                      <a:pt x="575" y="602"/>
                    </a:lnTo>
                    <a:lnTo>
                      <a:pt x="596" y="592"/>
                    </a:lnTo>
                    <a:lnTo>
                      <a:pt x="618" y="583"/>
                    </a:lnTo>
                    <a:lnTo>
                      <a:pt x="642" y="575"/>
                    </a:lnTo>
                    <a:lnTo>
                      <a:pt x="667" y="567"/>
                    </a:lnTo>
                    <a:lnTo>
                      <a:pt x="692" y="559"/>
                    </a:lnTo>
                    <a:lnTo>
                      <a:pt x="721" y="552"/>
                    </a:lnTo>
                    <a:lnTo>
                      <a:pt x="749" y="548"/>
                    </a:lnTo>
                    <a:lnTo>
                      <a:pt x="779" y="543"/>
                    </a:lnTo>
                    <a:lnTo>
                      <a:pt x="810" y="538"/>
                    </a:lnTo>
                    <a:lnTo>
                      <a:pt x="810" y="538"/>
                    </a:lnTo>
                    <a:lnTo>
                      <a:pt x="810" y="538"/>
                    </a:lnTo>
                    <a:lnTo>
                      <a:pt x="789" y="524"/>
                    </a:lnTo>
                    <a:lnTo>
                      <a:pt x="768" y="508"/>
                    </a:lnTo>
                    <a:lnTo>
                      <a:pt x="749" y="489"/>
                    </a:lnTo>
                    <a:lnTo>
                      <a:pt x="730" y="470"/>
                    </a:lnTo>
                    <a:lnTo>
                      <a:pt x="713" y="450"/>
                    </a:lnTo>
                    <a:lnTo>
                      <a:pt x="697" y="427"/>
                    </a:lnTo>
                    <a:lnTo>
                      <a:pt x="681" y="404"/>
                    </a:lnTo>
                    <a:lnTo>
                      <a:pt x="667" y="380"/>
                    </a:lnTo>
                    <a:lnTo>
                      <a:pt x="654" y="355"/>
                    </a:lnTo>
                    <a:lnTo>
                      <a:pt x="643" y="328"/>
                    </a:lnTo>
                    <a:lnTo>
                      <a:pt x="634" y="301"/>
                    </a:lnTo>
                    <a:lnTo>
                      <a:pt x="626" y="272"/>
                    </a:lnTo>
                    <a:lnTo>
                      <a:pt x="620" y="244"/>
                    </a:lnTo>
                    <a:lnTo>
                      <a:pt x="615" y="215"/>
                    </a:lnTo>
                    <a:lnTo>
                      <a:pt x="613" y="185"/>
                    </a:lnTo>
                    <a:lnTo>
                      <a:pt x="612" y="155"/>
                    </a:lnTo>
                    <a:lnTo>
                      <a:pt x="612" y="155"/>
                    </a:lnTo>
                    <a:close/>
                    <a:moveTo>
                      <a:pt x="1932" y="915"/>
                    </a:moveTo>
                    <a:lnTo>
                      <a:pt x="1932" y="915"/>
                    </a:lnTo>
                    <a:lnTo>
                      <a:pt x="1924" y="890"/>
                    </a:lnTo>
                    <a:lnTo>
                      <a:pt x="1915" y="864"/>
                    </a:lnTo>
                    <a:lnTo>
                      <a:pt x="1905" y="842"/>
                    </a:lnTo>
                    <a:lnTo>
                      <a:pt x="1893" y="818"/>
                    </a:lnTo>
                    <a:lnTo>
                      <a:pt x="1878" y="798"/>
                    </a:lnTo>
                    <a:lnTo>
                      <a:pt x="1863" y="777"/>
                    </a:lnTo>
                    <a:lnTo>
                      <a:pt x="1844" y="758"/>
                    </a:lnTo>
                    <a:lnTo>
                      <a:pt x="1821" y="741"/>
                    </a:lnTo>
                    <a:lnTo>
                      <a:pt x="1798" y="725"/>
                    </a:lnTo>
                    <a:lnTo>
                      <a:pt x="1771" y="711"/>
                    </a:lnTo>
                    <a:lnTo>
                      <a:pt x="1741" y="698"/>
                    </a:lnTo>
                    <a:lnTo>
                      <a:pt x="1706" y="687"/>
                    </a:lnTo>
                    <a:lnTo>
                      <a:pt x="1669" y="676"/>
                    </a:lnTo>
                    <a:lnTo>
                      <a:pt x="1628" y="668"/>
                    </a:lnTo>
                    <a:lnTo>
                      <a:pt x="1582" y="663"/>
                    </a:lnTo>
                    <a:lnTo>
                      <a:pt x="1533" y="659"/>
                    </a:lnTo>
                    <a:lnTo>
                      <a:pt x="1533" y="559"/>
                    </a:lnTo>
                    <a:lnTo>
                      <a:pt x="1533" y="559"/>
                    </a:lnTo>
                    <a:lnTo>
                      <a:pt x="1552" y="549"/>
                    </a:lnTo>
                    <a:lnTo>
                      <a:pt x="1570" y="538"/>
                    </a:lnTo>
                    <a:lnTo>
                      <a:pt x="1587" y="524"/>
                    </a:lnTo>
                    <a:lnTo>
                      <a:pt x="1603" y="510"/>
                    </a:lnTo>
                    <a:lnTo>
                      <a:pt x="1619" y="494"/>
                    </a:lnTo>
                    <a:lnTo>
                      <a:pt x="1633" y="476"/>
                    </a:lnTo>
                    <a:lnTo>
                      <a:pt x="1646" y="459"/>
                    </a:lnTo>
                    <a:lnTo>
                      <a:pt x="1658" y="438"/>
                    </a:lnTo>
                    <a:lnTo>
                      <a:pt x="1669" y="418"/>
                    </a:lnTo>
                    <a:lnTo>
                      <a:pt x="1679" y="397"/>
                    </a:lnTo>
                    <a:lnTo>
                      <a:pt x="1687" y="375"/>
                    </a:lnTo>
                    <a:lnTo>
                      <a:pt x="1693" y="353"/>
                    </a:lnTo>
                    <a:lnTo>
                      <a:pt x="1699" y="329"/>
                    </a:lnTo>
                    <a:lnTo>
                      <a:pt x="1704" y="307"/>
                    </a:lnTo>
                    <a:lnTo>
                      <a:pt x="1706" y="283"/>
                    </a:lnTo>
                    <a:lnTo>
                      <a:pt x="1707" y="260"/>
                    </a:lnTo>
                    <a:lnTo>
                      <a:pt x="1707" y="260"/>
                    </a:lnTo>
                    <a:lnTo>
                      <a:pt x="1706" y="229"/>
                    </a:lnTo>
                    <a:lnTo>
                      <a:pt x="1701" y="203"/>
                    </a:lnTo>
                    <a:lnTo>
                      <a:pt x="1695" y="176"/>
                    </a:lnTo>
                    <a:lnTo>
                      <a:pt x="1687" y="152"/>
                    </a:lnTo>
                    <a:lnTo>
                      <a:pt x="1676" y="128"/>
                    </a:lnTo>
                    <a:lnTo>
                      <a:pt x="1663" y="108"/>
                    </a:lnTo>
                    <a:lnTo>
                      <a:pt x="1649" y="87"/>
                    </a:lnTo>
                    <a:lnTo>
                      <a:pt x="1631" y="70"/>
                    </a:lnTo>
                    <a:lnTo>
                      <a:pt x="1614" y="54"/>
                    </a:lnTo>
                    <a:lnTo>
                      <a:pt x="1593" y="39"/>
                    </a:lnTo>
                    <a:lnTo>
                      <a:pt x="1573" y="28"/>
                    </a:lnTo>
                    <a:lnTo>
                      <a:pt x="1551" y="17"/>
                    </a:lnTo>
                    <a:lnTo>
                      <a:pt x="1527" y="9"/>
                    </a:lnTo>
                    <a:lnTo>
                      <a:pt x="1503" y="5"/>
                    </a:lnTo>
                    <a:lnTo>
                      <a:pt x="1478" y="1"/>
                    </a:lnTo>
                    <a:lnTo>
                      <a:pt x="1451" y="0"/>
                    </a:lnTo>
                    <a:lnTo>
                      <a:pt x="1451" y="0"/>
                    </a:lnTo>
                    <a:lnTo>
                      <a:pt x="1432" y="0"/>
                    </a:lnTo>
                    <a:lnTo>
                      <a:pt x="1414" y="1"/>
                    </a:lnTo>
                    <a:lnTo>
                      <a:pt x="1397" y="5"/>
                    </a:lnTo>
                    <a:lnTo>
                      <a:pt x="1380" y="9"/>
                    </a:lnTo>
                    <a:lnTo>
                      <a:pt x="1364" y="14"/>
                    </a:lnTo>
                    <a:lnTo>
                      <a:pt x="1348" y="20"/>
                    </a:lnTo>
                    <a:lnTo>
                      <a:pt x="1332" y="27"/>
                    </a:lnTo>
                    <a:lnTo>
                      <a:pt x="1318" y="35"/>
                    </a:lnTo>
                    <a:lnTo>
                      <a:pt x="1318" y="35"/>
                    </a:lnTo>
                    <a:lnTo>
                      <a:pt x="1326" y="63"/>
                    </a:lnTo>
                    <a:lnTo>
                      <a:pt x="1330" y="93"/>
                    </a:lnTo>
                    <a:lnTo>
                      <a:pt x="1334" y="123"/>
                    </a:lnTo>
                    <a:lnTo>
                      <a:pt x="1335" y="155"/>
                    </a:lnTo>
                    <a:lnTo>
                      <a:pt x="1335" y="155"/>
                    </a:lnTo>
                    <a:lnTo>
                      <a:pt x="1334" y="185"/>
                    </a:lnTo>
                    <a:lnTo>
                      <a:pt x="1332" y="215"/>
                    </a:lnTo>
                    <a:lnTo>
                      <a:pt x="1327" y="244"/>
                    </a:lnTo>
                    <a:lnTo>
                      <a:pt x="1321" y="272"/>
                    </a:lnTo>
                    <a:lnTo>
                      <a:pt x="1313" y="301"/>
                    </a:lnTo>
                    <a:lnTo>
                      <a:pt x="1304" y="328"/>
                    </a:lnTo>
                    <a:lnTo>
                      <a:pt x="1292" y="355"/>
                    </a:lnTo>
                    <a:lnTo>
                      <a:pt x="1280" y="380"/>
                    </a:lnTo>
                    <a:lnTo>
                      <a:pt x="1266" y="404"/>
                    </a:lnTo>
                    <a:lnTo>
                      <a:pt x="1251" y="427"/>
                    </a:lnTo>
                    <a:lnTo>
                      <a:pt x="1234" y="450"/>
                    </a:lnTo>
                    <a:lnTo>
                      <a:pt x="1216" y="470"/>
                    </a:lnTo>
                    <a:lnTo>
                      <a:pt x="1199" y="489"/>
                    </a:lnTo>
                    <a:lnTo>
                      <a:pt x="1178" y="508"/>
                    </a:lnTo>
                    <a:lnTo>
                      <a:pt x="1158" y="524"/>
                    </a:lnTo>
                    <a:lnTo>
                      <a:pt x="1137" y="538"/>
                    </a:lnTo>
                    <a:lnTo>
                      <a:pt x="1137" y="538"/>
                    </a:lnTo>
                    <a:lnTo>
                      <a:pt x="1137" y="538"/>
                    </a:lnTo>
                    <a:lnTo>
                      <a:pt x="1196" y="546"/>
                    </a:lnTo>
                    <a:lnTo>
                      <a:pt x="1250" y="557"/>
                    </a:lnTo>
                    <a:lnTo>
                      <a:pt x="1299" y="571"/>
                    </a:lnTo>
                    <a:lnTo>
                      <a:pt x="1345" y="587"/>
                    </a:lnTo>
                    <a:lnTo>
                      <a:pt x="1365" y="595"/>
                    </a:lnTo>
                    <a:lnTo>
                      <a:pt x="1386" y="605"/>
                    </a:lnTo>
                    <a:lnTo>
                      <a:pt x="1403" y="614"/>
                    </a:lnTo>
                    <a:lnTo>
                      <a:pt x="1422" y="625"/>
                    </a:lnTo>
                    <a:lnTo>
                      <a:pt x="1438" y="636"/>
                    </a:lnTo>
                    <a:lnTo>
                      <a:pt x="1454" y="647"/>
                    </a:lnTo>
                    <a:lnTo>
                      <a:pt x="1468" y="660"/>
                    </a:lnTo>
                    <a:lnTo>
                      <a:pt x="1482" y="673"/>
                    </a:lnTo>
                    <a:lnTo>
                      <a:pt x="1482" y="673"/>
                    </a:lnTo>
                    <a:lnTo>
                      <a:pt x="1498" y="689"/>
                    </a:lnTo>
                    <a:lnTo>
                      <a:pt x="1511" y="704"/>
                    </a:lnTo>
                    <a:lnTo>
                      <a:pt x="1524" y="722"/>
                    </a:lnTo>
                    <a:lnTo>
                      <a:pt x="1536" y="741"/>
                    </a:lnTo>
                    <a:lnTo>
                      <a:pt x="1546" y="758"/>
                    </a:lnTo>
                    <a:lnTo>
                      <a:pt x="1555" y="777"/>
                    </a:lnTo>
                    <a:lnTo>
                      <a:pt x="1565" y="798"/>
                    </a:lnTo>
                    <a:lnTo>
                      <a:pt x="1571" y="817"/>
                    </a:lnTo>
                    <a:lnTo>
                      <a:pt x="1584" y="858"/>
                    </a:lnTo>
                    <a:lnTo>
                      <a:pt x="1595" y="899"/>
                    </a:lnTo>
                    <a:lnTo>
                      <a:pt x="1603" y="940"/>
                    </a:lnTo>
                    <a:lnTo>
                      <a:pt x="1609" y="981"/>
                    </a:lnTo>
                    <a:lnTo>
                      <a:pt x="1611" y="1035"/>
                    </a:lnTo>
                    <a:lnTo>
                      <a:pt x="1946" y="989"/>
                    </a:lnTo>
                    <a:lnTo>
                      <a:pt x="1946" y="989"/>
                    </a:lnTo>
                    <a:lnTo>
                      <a:pt x="1940" y="951"/>
                    </a:lnTo>
                    <a:lnTo>
                      <a:pt x="1932" y="915"/>
                    </a:lnTo>
                    <a:lnTo>
                      <a:pt x="1932" y="915"/>
                    </a:lnTo>
                    <a:close/>
                  </a:path>
                </a:pathLst>
              </a:custGeom>
              <a:solidFill>
                <a:srgbClr val="A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2" name="Freeform 111"/>
              <p:cNvSpPr>
                <a:spLocks/>
              </p:cNvSpPr>
              <p:nvPr/>
            </p:nvSpPr>
            <p:spPr bwMode="auto">
              <a:xfrm>
                <a:off x="6359526" y="3914775"/>
                <a:ext cx="466725" cy="527050"/>
              </a:xfrm>
              <a:custGeom>
                <a:avLst/>
                <a:gdLst>
                  <a:gd name="T0" fmla="*/ 294 w 587"/>
                  <a:gd name="T1" fmla="*/ 663 h 663"/>
                  <a:gd name="T2" fmla="*/ 329 w 587"/>
                  <a:gd name="T3" fmla="*/ 660 h 663"/>
                  <a:gd name="T4" fmla="*/ 359 w 587"/>
                  <a:gd name="T5" fmla="*/ 652 h 663"/>
                  <a:gd name="T6" fmla="*/ 389 w 587"/>
                  <a:gd name="T7" fmla="*/ 641 h 663"/>
                  <a:gd name="T8" fmla="*/ 410 w 587"/>
                  <a:gd name="T9" fmla="*/ 630 h 663"/>
                  <a:gd name="T10" fmla="*/ 449 w 587"/>
                  <a:gd name="T11" fmla="*/ 602 h 663"/>
                  <a:gd name="T12" fmla="*/ 486 w 587"/>
                  <a:gd name="T13" fmla="*/ 567 h 663"/>
                  <a:gd name="T14" fmla="*/ 517 w 587"/>
                  <a:gd name="T15" fmla="*/ 526 h 663"/>
                  <a:gd name="T16" fmla="*/ 543 w 587"/>
                  <a:gd name="T17" fmla="*/ 480 h 663"/>
                  <a:gd name="T18" fmla="*/ 563 w 587"/>
                  <a:gd name="T19" fmla="*/ 431 h 663"/>
                  <a:gd name="T20" fmla="*/ 578 w 587"/>
                  <a:gd name="T21" fmla="*/ 378 h 663"/>
                  <a:gd name="T22" fmla="*/ 586 w 587"/>
                  <a:gd name="T23" fmla="*/ 325 h 663"/>
                  <a:gd name="T24" fmla="*/ 587 w 587"/>
                  <a:gd name="T25" fmla="*/ 298 h 663"/>
                  <a:gd name="T26" fmla="*/ 581 w 587"/>
                  <a:gd name="T27" fmla="*/ 233 h 663"/>
                  <a:gd name="T28" fmla="*/ 563 w 587"/>
                  <a:gd name="T29" fmla="*/ 174 h 663"/>
                  <a:gd name="T30" fmla="*/ 536 w 587"/>
                  <a:gd name="T31" fmla="*/ 123 h 663"/>
                  <a:gd name="T32" fmla="*/ 502 w 587"/>
                  <a:gd name="T33" fmla="*/ 81 h 663"/>
                  <a:gd name="T34" fmla="*/ 457 w 587"/>
                  <a:gd name="T35" fmla="*/ 46 h 663"/>
                  <a:gd name="T36" fmla="*/ 408 w 587"/>
                  <a:gd name="T37" fmla="*/ 21 h 663"/>
                  <a:gd name="T38" fmla="*/ 353 w 587"/>
                  <a:gd name="T39" fmla="*/ 6 h 663"/>
                  <a:gd name="T40" fmla="*/ 294 w 587"/>
                  <a:gd name="T41" fmla="*/ 0 h 663"/>
                  <a:gd name="T42" fmla="*/ 264 w 587"/>
                  <a:gd name="T43" fmla="*/ 2 h 663"/>
                  <a:gd name="T44" fmla="*/ 206 w 587"/>
                  <a:gd name="T45" fmla="*/ 13 h 663"/>
                  <a:gd name="T46" fmla="*/ 153 w 587"/>
                  <a:gd name="T47" fmla="*/ 33 h 663"/>
                  <a:gd name="T48" fmla="*/ 107 w 587"/>
                  <a:gd name="T49" fmla="*/ 62 h 663"/>
                  <a:gd name="T50" fmla="*/ 68 w 587"/>
                  <a:gd name="T51" fmla="*/ 101 h 663"/>
                  <a:gd name="T52" fmla="*/ 36 w 587"/>
                  <a:gd name="T53" fmla="*/ 147 h 663"/>
                  <a:gd name="T54" fmla="*/ 14 w 587"/>
                  <a:gd name="T55" fmla="*/ 203 h 663"/>
                  <a:gd name="T56" fmla="*/ 1 w 587"/>
                  <a:gd name="T57" fmla="*/ 264 h 663"/>
                  <a:gd name="T58" fmla="*/ 0 w 587"/>
                  <a:gd name="T59" fmla="*/ 298 h 663"/>
                  <a:gd name="T60" fmla="*/ 4 w 587"/>
                  <a:gd name="T61" fmla="*/ 351 h 663"/>
                  <a:gd name="T62" fmla="*/ 16 w 587"/>
                  <a:gd name="T63" fmla="*/ 405 h 663"/>
                  <a:gd name="T64" fmla="*/ 33 w 587"/>
                  <a:gd name="T65" fmla="*/ 456 h 663"/>
                  <a:gd name="T66" fmla="*/ 57 w 587"/>
                  <a:gd name="T67" fmla="*/ 503 h 663"/>
                  <a:gd name="T68" fmla="*/ 85 w 587"/>
                  <a:gd name="T69" fmla="*/ 548 h 663"/>
                  <a:gd name="T70" fmla="*/ 118 w 587"/>
                  <a:gd name="T71" fmla="*/ 586 h 663"/>
                  <a:gd name="T72" fmla="*/ 156 w 587"/>
                  <a:gd name="T73" fmla="*/ 617 h 663"/>
                  <a:gd name="T74" fmla="*/ 199 w 587"/>
                  <a:gd name="T75" fmla="*/ 641 h 663"/>
                  <a:gd name="T76" fmla="*/ 207 w 587"/>
                  <a:gd name="T77" fmla="*/ 644 h 663"/>
                  <a:gd name="T78" fmla="*/ 242 w 587"/>
                  <a:gd name="T79" fmla="*/ 657 h 663"/>
                  <a:gd name="T80" fmla="*/ 277 w 587"/>
                  <a:gd name="T81" fmla="*/ 663 h 663"/>
                  <a:gd name="T82" fmla="*/ 294 w 587"/>
                  <a:gd name="T83" fmla="*/ 663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87" h="663">
                    <a:moveTo>
                      <a:pt x="294" y="663"/>
                    </a:moveTo>
                    <a:lnTo>
                      <a:pt x="294" y="663"/>
                    </a:lnTo>
                    <a:lnTo>
                      <a:pt x="312" y="663"/>
                    </a:lnTo>
                    <a:lnTo>
                      <a:pt x="329" y="660"/>
                    </a:lnTo>
                    <a:lnTo>
                      <a:pt x="345" y="657"/>
                    </a:lnTo>
                    <a:lnTo>
                      <a:pt x="359" y="652"/>
                    </a:lnTo>
                    <a:lnTo>
                      <a:pt x="381" y="644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0" y="630"/>
                    </a:lnTo>
                    <a:lnTo>
                      <a:pt x="430" y="617"/>
                    </a:lnTo>
                    <a:lnTo>
                      <a:pt x="449" y="602"/>
                    </a:lnTo>
                    <a:lnTo>
                      <a:pt x="468" y="586"/>
                    </a:lnTo>
                    <a:lnTo>
                      <a:pt x="486" y="567"/>
                    </a:lnTo>
                    <a:lnTo>
                      <a:pt x="502" y="548"/>
                    </a:lnTo>
                    <a:lnTo>
                      <a:pt x="517" y="526"/>
                    </a:lnTo>
                    <a:lnTo>
                      <a:pt x="532" y="503"/>
                    </a:lnTo>
                    <a:lnTo>
                      <a:pt x="543" y="480"/>
                    </a:lnTo>
                    <a:lnTo>
                      <a:pt x="554" y="456"/>
                    </a:lnTo>
                    <a:lnTo>
                      <a:pt x="563" y="431"/>
                    </a:lnTo>
                    <a:lnTo>
                      <a:pt x="571" y="405"/>
                    </a:lnTo>
                    <a:lnTo>
                      <a:pt x="578" y="378"/>
                    </a:lnTo>
                    <a:lnTo>
                      <a:pt x="582" y="351"/>
                    </a:lnTo>
                    <a:lnTo>
                      <a:pt x="586" y="325"/>
                    </a:lnTo>
                    <a:lnTo>
                      <a:pt x="587" y="298"/>
                    </a:lnTo>
                    <a:lnTo>
                      <a:pt x="587" y="298"/>
                    </a:lnTo>
                    <a:lnTo>
                      <a:pt x="586" y="264"/>
                    </a:lnTo>
                    <a:lnTo>
                      <a:pt x="581" y="233"/>
                    </a:lnTo>
                    <a:lnTo>
                      <a:pt x="573" y="203"/>
                    </a:lnTo>
                    <a:lnTo>
                      <a:pt x="563" y="174"/>
                    </a:lnTo>
                    <a:lnTo>
                      <a:pt x="551" y="147"/>
                    </a:lnTo>
                    <a:lnTo>
                      <a:pt x="536" y="123"/>
                    </a:lnTo>
                    <a:lnTo>
                      <a:pt x="519" y="101"/>
                    </a:lnTo>
                    <a:lnTo>
                      <a:pt x="502" y="81"/>
                    </a:lnTo>
                    <a:lnTo>
                      <a:pt x="479" y="62"/>
                    </a:lnTo>
                    <a:lnTo>
                      <a:pt x="457" y="46"/>
                    </a:lnTo>
                    <a:lnTo>
                      <a:pt x="434" y="33"/>
                    </a:lnTo>
                    <a:lnTo>
                      <a:pt x="408" y="21"/>
                    </a:lnTo>
                    <a:lnTo>
                      <a:pt x="381" y="13"/>
                    </a:lnTo>
                    <a:lnTo>
                      <a:pt x="353" y="6"/>
                    </a:lnTo>
                    <a:lnTo>
                      <a:pt x="324" y="2"/>
                    </a:lnTo>
                    <a:lnTo>
                      <a:pt x="294" y="0"/>
                    </a:lnTo>
                    <a:lnTo>
                      <a:pt x="294" y="0"/>
                    </a:lnTo>
                    <a:lnTo>
                      <a:pt x="264" y="2"/>
                    </a:lnTo>
                    <a:lnTo>
                      <a:pt x="234" y="6"/>
                    </a:lnTo>
                    <a:lnTo>
                      <a:pt x="206" y="13"/>
                    </a:lnTo>
                    <a:lnTo>
                      <a:pt x="179" y="21"/>
                    </a:lnTo>
                    <a:lnTo>
                      <a:pt x="153" y="33"/>
                    </a:lnTo>
                    <a:lnTo>
                      <a:pt x="130" y="46"/>
                    </a:lnTo>
                    <a:lnTo>
                      <a:pt x="107" y="62"/>
                    </a:lnTo>
                    <a:lnTo>
                      <a:pt x="87" y="81"/>
                    </a:lnTo>
                    <a:lnTo>
                      <a:pt x="68" y="101"/>
                    </a:lnTo>
                    <a:lnTo>
                      <a:pt x="50" y="123"/>
                    </a:lnTo>
                    <a:lnTo>
                      <a:pt x="36" y="147"/>
                    </a:lnTo>
                    <a:lnTo>
                      <a:pt x="23" y="174"/>
                    </a:lnTo>
                    <a:lnTo>
                      <a:pt x="14" y="203"/>
                    </a:lnTo>
                    <a:lnTo>
                      <a:pt x="6" y="233"/>
                    </a:lnTo>
                    <a:lnTo>
                      <a:pt x="1" y="264"/>
                    </a:lnTo>
                    <a:lnTo>
                      <a:pt x="0" y="298"/>
                    </a:lnTo>
                    <a:lnTo>
                      <a:pt x="0" y="298"/>
                    </a:lnTo>
                    <a:lnTo>
                      <a:pt x="1" y="325"/>
                    </a:lnTo>
                    <a:lnTo>
                      <a:pt x="4" y="351"/>
                    </a:lnTo>
                    <a:lnTo>
                      <a:pt x="9" y="378"/>
                    </a:lnTo>
                    <a:lnTo>
                      <a:pt x="16" y="405"/>
                    </a:lnTo>
                    <a:lnTo>
                      <a:pt x="23" y="431"/>
                    </a:lnTo>
                    <a:lnTo>
                      <a:pt x="33" y="456"/>
                    </a:lnTo>
                    <a:lnTo>
                      <a:pt x="44" y="480"/>
                    </a:lnTo>
                    <a:lnTo>
                      <a:pt x="57" y="503"/>
                    </a:lnTo>
                    <a:lnTo>
                      <a:pt x="69" y="526"/>
                    </a:lnTo>
                    <a:lnTo>
                      <a:pt x="85" y="548"/>
                    </a:lnTo>
                    <a:lnTo>
                      <a:pt x="101" y="567"/>
                    </a:lnTo>
                    <a:lnTo>
                      <a:pt x="118" y="586"/>
                    </a:lnTo>
                    <a:lnTo>
                      <a:pt x="137" y="602"/>
                    </a:lnTo>
                    <a:lnTo>
                      <a:pt x="156" y="617"/>
                    </a:lnTo>
                    <a:lnTo>
                      <a:pt x="177" y="630"/>
                    </a:lnTo>
                    <a:lnTo>
                      <a:pt x="199" y="641"/>
                    </a:lnTo>
                    <a:lnTo>
                      <a:pt x="199" y="641"/>
                    </a:lnTo>
                    <a:lnTo>
                      <a:pt x="207" y="644"/>
                    </a:lnTo>
                    <a:lnTo>
                      <a:pt x="228" y="652"/>
                    </a:lnTo>
                    <a:lnTo>
                      <a:pt x="242" y="657"/>
                    </a:lnTo>
                    <a:lnTo>
                      <a:pt x="259" y="660"/>
                    </a:lnTo>
                    <a:lnTo>
                      <a:pt x="277" y="663"/>
                    </a:lnTo>
                    <a:lnTo>
                      <a:pt x="294" y="663"/>
                    </a:lnTo>
                    <a:lnTo>
                      <a:pt x="294" y="663"/>
                    </a:lnTo>
                    <a:close/>
                  </a:path>
                </a:pathLst>
              </a:custGeom>
              <a:solidFill>
                <a:srgbClr val="A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3" name="Freeform 112"/>
              <p:cNvSpPr>
                <a:spLocks/>
              </p:cNvSpPr>
              <p:nvPr/>
            </p:nvSpPr>
            <p:spPr bwMode="auto">
              <a:xfrm>
                <a:off x="6632576" y="4486275"/>
                <a:ext cx="411163" cy="415925"/>
              </a:xfrm>
              <a:custGeom>
                <a:avLst/>
                <a:gdLst>
                  <a:gd name="T0" fmla="*/ 509 w 518"/>
                  <a:gd name="T1" fmla="*/ 323 h 524"/>
                  <a:gd name="T2" fmla="*/ 509 w 518"/>
                  <a:gd name="T3" fmla="*/ 323 h 524"/>
                  <a:gd name="T4" fmla="*/ 502 w 518"/>
                  <a:gd name="T5" fmla="*/ 293 h 524"/>
                  <a:gd name="T6" fmla="*/ 494 w 518"/>
                  <a:gd name="T7" fmla="*/ 263 h 524"/>
                  <a:gd name="T8" fmla="*/ 486 w 518"/>
                  <a:gd name="T9" fmla="*/ 235 h 524"/>
                  <a:gd name="T10" fmla="*/ 475 w 518"/>
                  <a:gd name="T11" fmla="*/ 208 h 524"/>
                  <a:gd name="T12" fmla="*/ 464 w 518"/>
                  <a:gd name="T13" fmla="*/ 181 h 524"/>
                  <a:gd name="T14" fmla="*/ 450 w 518"/>
                  <a:gd name="T15" fmla="*/ 155 h 524"/>
                  <a:gd name="T16" fmla="*/ 433 w 518"/>
                  <a:gd name="T17" fmla="*/ 132 h 524"/>
                  <a:gd name="T18" fmla="*/ 414 w 518"/>
                  <a:gd name="T19" fmla="*/ 111 h 524"/>
                  <a:gd name="T20" fmla="*/ 391 w 518"/>
                  <a:gd name="T21" fmla="*/ 91 h 524"/>
                  <a:gd name="T22" fmla="*/ 366 w 518"/>
                  <a:gd name="T23" fmla="*/ 72 h 524"/>
                  <a:gd name="T24" fmla="*/ 336 w 518"/>
                  <a:gd name="T25" fmla="*/ 54 h 524"/>
                  <a:gd name="T26" fmla="*/ 303 w 518"/>
                  <a:gd name="T27" fmla="*/ 40 h 524"/>
                  <a:gd name="T28" fmla="*/ 263 w 518"/>
                  <a:gd name="T29" fmla="*/ 27 h 524"/>
                  <a:gd name="T30" fmla="*/ 220 w 518"/>
                  <a:gd name="T31" fmla="*/ 16 h 524"/>
                  <a:gd name="T32" fmla="*/ 173 w 518"/>
                  <a:gd name="T33" fmla="*/ 7 h 524"/>
                  <a:gd name="T34" fmla="*/ 119 w 518"/>
                  <a:gd name="T35" fmla="*/ 0 h 524"/>
                  <a:gd name="T36" fmla="*/ 0 w 518"/>
                  <a:gd name="T37" fmla="*/ 524 h 524"/>
                  <a:gd name="T38" fmla="*/ 0 w 518"/>
                  <a:gd name="T39" fmla="*/ 524 h 524"/>
                  <a:gd name="T40" fmla="*/ 67 w 518"/>
                  <a:gd name="T41" fmla="*/ 523 h 524"/>
                  <a:gd name="T42" fmla="*/ 127 w 518"/>
                  <a:gd name="T43" fmla="*/ 521 h 524"/>
                  <a:gd name="T44" fmla="*/ 235 w 518"/>
                  <a:gd name="T45" fmla="*/ 515 h 524"/>
                  <a:gd name="T46" fmla="*/ 323 w 518"/>
                  <a:gd name="T47" fmla="*/ 507 h 524"/>
                  <a:gd name="T48" fmla="*/ 396 w 518"/>
                  <a:gd name="T49" fmla="*/ 497 h 524"/>
                  <a:gd name="T50" fmla="*/ 450 w 518"/>
                  <a:gd name="T51" fmla="*/ 488 h 524"/>
                  <a:gd name="T52" fmla="*/ 488 w 518"/>
                  <a:gd name="T53" fmla="*/ 480 h 524"/>
                  <a:gd name="T54" fmla="*/ 518 w 518"/>
                  <a:gd name="T55" fmla="*/ 474 h 524"/>
                  <a:gd name="T56" fmla="*/ 518 w 518"/>
                  <a:gd name="T57" fmla="*/ 474 h 524"/>
                  <a:gd name="T58" fmla="*/ 516 w 518"/>
                  <a:gd name="T59" fmla="*/ 445 h 524"/>
                  <a:gd name="T60" fmla="*/ 513 w 518"/>
                  <a:gd name="T61" fmla="*/ 398 h 524"/>
                  <a:gd name="T62" fmla="*/ 512 w 518"/>
                  <a:gd name="T63" fmla="*/ 352 h 524"/>
                  <a:gd name="T64" fmla="*/ 509 w 518"/>
                  <a:gd name="T65" fmla="*/ 323 h 524"/>
                  <a:gd name="T66" fmla="*/ 509 w 518"/>
                  <a:gd name="T67" fmla="*/ 323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18" h="524">
                    <a:moveTo>
                      <a:pt x="509" y="323"/>
                    </a:moveTo>
                    <a:lnTo>
                      <a:pt x="509" y="323"/>
                    </a:lnTo>
                    <a:lnTo>
                      <a:pt x="502" y="293"/>
                    </a:lnTo>
                    <a:lnTo>
                      <a:pt x="494" y="263"/>
                    </a:lnTo>
                    <a:lnTo>
                      <a:pt x="486" y="235"/>
                    </a:lnTo>
                    <a:lnTo>
                      <a:pt x="475" y="208"/>
                    </a:lnTo>
                    <a:lnTo>
                      <a:pt x="464" y="181"/>
                    </a:lnTo>
                    <a:lnTo>
                      <a:pt x="450" y="155"/>
                    </a:lnTo>
                    <a:lnTo>
                      <a:pt x="433" y="132"/>
                    </a:lnTo>
                    <a:lnTo>
                      <a:pt x="414" y="111"/>
                    </a:lnTo>
                    <a:lnTo>
                      <a:pt x="391" y="91"/>
                    </a:lnTo>
                    <a:lnTo>
                      <a:pt x="366" y="72"/>
                    </a:lnTo>
                    <a:lnTo>
                      <a:pt x="336" y="54"/>
                    </a:lnTo>
                    <a:lnTo>
                      <a:pt x="303" y="40"/>
                    </a:lnTo>
                    <a:lnTo>
                      <a:pt x="263" y="27"/>
                    </a:lnTo>
                    <a:lnTo>
                      <a:pt x="220" y="16"/>
                    </a:lnTo>
                    <a:lnTo>
                      <a:pt x="173" y="7"/>
                    </a:lnTo>
                    <a:lnTo>
                      <a:pt x="119" y="0"/>
                    </a:lnTo>
                    <a:lnTo>
                      <a:pt x="0" y="524"/>
                    </a:lnTo>
                    <a:lnTo>
                      <a:pt x="0" y="524"/>
                    </a:lnTo>
                    <a:lnTo>
                      <a:pt x="67" y="523"/>
                    </a:lnTo>
                    <a:lnTo>
                      <a:pt x="127" y="521"/>
                    </a:lnTo>
                    <a:lnTo>
                      <a:pt x="235" y="515"/>
                    </a:lnTo>
                    <a:lnTo>
                      <a:pt x="323" y="507"/>
                    </a:lnTo>
                    <a:lnTo>
                      <a:pt x="396" y="497"/>
                    </a:lnTo>
                    <a:lnTo>
                      <a:pt x="450" y="488"/>
                    </a:lnTo>
                    <a:lnTo>
                      <a:pt x="488" y="480"/>
                    </a:lnTo>
                    <a:lnTo>
                      <a:pt x="518" y="474"/>
                    </a:lnTo>
                    <a:lnTo>
                      <a:pt x="518" y="474"/>
                    </a:lnTo>
                    <a:lnTo>
                      <a:pt x="516" y="445"/>
                    </a:lnTo>
                    <a:lnTo>
                      <a:pt x="513" y="398"/>
                    </a:lnTo>
                    <a:lnTo>
                      <a:pt x="512" y="352"/>
                    </a:lnTo>
                    <a:lnTo>
                      <a:pt x="509" y="323"/>
                    </a:lnTo>
                    <a:lnTo>
                      <a:pt x="509" y="323"/>
                    </a:lnTo>
                    <a:close/>
                  </a:path>
                </a:pathLst>
              </a:custGeom>
              <a:solidFill>
                <a:srgbClr val="A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4" name="Freeform 113"/>
              <p:cNvSpPr>
                <a:spLocks/>
              </p:cNvSpPr>
              <p:nvPr/>
            </p:nvSpPr>
            <p:spPr bwMode="auto">
              <a:xfrm>
                <a:off x="6142038" y="4486275"/>
                <a:ext cx="411163" cy="415925"/>
              </a:xfrm>
              <a:custGeom>
                <a:avLst/>
                <a:gdLst>
                  <a:gd name="T0" fmla="*/ 8 w 518"/>
                  <a:gd name="T1" fmla="*/ 331 h 524"/>
                  <a:gd name="T2" fmla="*/ 8 w 518"/>
                  <a:gd name="T3" fmla="*/ 331 h 524"/>
                  <a:gd name="T4" fmla="*/ 5 w 518"/>
                  <a:gd name="T5" fmla="*/ 358 h 524"/>
                  <a:gd name="T6" fmla="*/ 3 w 518"/>
                  <a:gd name="T7" fmla="*/ 402 h 524"/>
                  <a:gd name="T8" fmla="*/ 1 w 518"/>
                  <a:gd name="T9" fmla="*/ 447 h 524"/>
                  <a:gd name="T10" fmla="*/ 0 w 518"/>
                  <a:gd name="T11" fmla="*/ 474 h 524"/>
                  <a:gd name="T12" fmla="*/ 0 w 518"/>
                  <a:gd name="T13" fmla="*/ 474 h 524"/>
                  <a:gd name="T14" fmla="*/ 6 w 518"/>
                  <a:gd name="T15" fmla="*/ 475 h 524"/>
                  <a:gd name="T16" fmla="*/ 27 w 518"/>
                  <a:gd name="T17" fmla="*/ 482 h 524"/>
                  <a:gd name="T18" fmla="*/ 62 w 518"/>
                  <a:gd name="T19" fmla="*/ 490 h 524"/>
                  <a:gd name="T20" fmla="*/ 114 w 518"/>
                  <a:gd name="T21" fmla="*/ 497 h 524"/>
                  <a:gd name="T22" fmla="*/ 185 w 518"/>
                  <a:gd name="T23" fmla="*/ 507 h 524"/>
                  <a:gd name="T24" fmla="*/ 274 w 518"/>
                  <a:gd name="T25" fmla="*/ 515 h 524"/>
                  <a:gd name="T26" fmla="*/ 326 w 518"/>
                  <a:gd name="T27" fmla="*/ 520 h 524"/>
                  <a:gd name="T28" fmla="*/ 385 w 518"/>
                  <a:gd name="T29" fmla="*/ 521 h 524"/>
                  <a:gd name="T30" fmla="*/ 448 w 518"/>
                  <a:gd name="T31" fmla="*/ 524 h 524"/>
                  <a:gd name="T32" fmla="*/ 518 w 518"/>
                  <a:gd name="T33" fmla="*/ 524 h 524"/>
                  <a:gd name="T34" fmla="*/ 399 w 518"/>
                  <a:gd name="T35" fmla="*/ 0 h 524"/>
                  <a:gd name="T36" fmla="*/ 399 w 518"/>
                  <a:gd name="T37" fmla="*/ 0 h 524"/>
                  <a:gd name="T38" fmla="*/ 343 w 518"/>
                  <a:gd name="T39" fmla="*/ 7 h 524"/>
                  <a:gd name="T40" fmla="*/ 294 w 518"/>
                  <a:gd name="T41" fmla="*/ 16 h 524"/>
                  <a:gd name="T42" fmla="*/ 252 w 518"/>
                  <a:gd name="T43" fmla="*/ 27 h 524"/>
                  <a:gd name="T44" fmla="*/ 212 w 518"/>
                  <a:gd name="T45" fmla="*/ 40 h 524"/>
                  <a:gd name="T46" fmla="*/ 179 w 518"/>
                  <a:gd name="T47" fmla="*/ 56 h 524"/>
                  <a:gd name="T48" fmla="*/ 149 w 518"/>
                  <a:gd name="T49" fmla="*/ 73 h 524"/>
                  <a:gd name="T50" fmla="*/ 122 w 518"/>
                  <a:gd name="T51" fmla="*/ 92 h 524"/>
                  <a:gd name="T52" fmla="*/ 100 w 518"/>
                  <a:gd name="T53" fmla="*/ 113 h 524"/>
                  <a:gd name="T54" fmla="*/ 81 w 518"/>
                  <a:gd name="T55" fmla="*/ 135 h 524"/>
                  <a:gd name="T56" fmla="*/ 65 w 518"/>
                  <a:gd name="T57" fmla="*/ 160 h 524"/>
                  <a:gd name="T58" fmla="*/ 50 w 518"/>
                  <a:gd name="T59" fmla="*/ 186 h 524"/>
                  <a:gd name="T60" fmla="*/ 39 w 518"/>
                  <a:gd name="T61" fmla="*/ 212 h 524"/>
                  <a:gd name="T62" fmla="*/ 30 w 518"/>
                  <a:gd name="T63" fmla="*/ 241 h 524"/>
                  <a:gd name="T64" fmla="*/ 20 w 518"/>
                  <a:gd name="T65" fmla="*/ 269 h 524"/>
                  <a:gd name="T66" fmla="*/ 14 w 518"/>
                  <a:gd name="T67" fmla="*/ 301 h 524"/>
                  <a:gd name="T68" fmla="*/ 8 w 518"/>
                  <a:gd name="T69" fmla="*/ 331 h 524"/>
                  <a:gd name="T70" fmla="*/ 8 w 518"/>
                  <a:gd name="T71" fmla="*/ 331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18" h="524">
                    <a:moveTo>
                      <a:pt x="8" y="331"/>
                    </a:moveTo>
                    <a:lnTo>
                      <a:pt x="8" y="331"/>
                    </a:lnTo>
                    <a:lnTo>
                      <a:pt x="5" y="358"/>
                    </a:lnTo>
                    <a:lnTo>
                      <a:pt x="3" y="402"/>
                    </a:lnTo>
                    <a:lnTo>
                      <a:pt x="1" y="447"/>
                    </a:lnTo>
                    <a:lnTo>
                      <a:pt x="0" y="474"/>
                    </a:lnTo>
                    <a:lnTo>
                      <a:pt x="0" y="474"/>
                    </a:lnTo>
                    <a:lnTo>
                      <a:pt x="6" y="475"/>
                    </a:lnTo>
                    <a:lnTo>
                      <a:pt x="27" y="482"/>
                    </a:lnTo>
                    <a:lnTo>
                      <a:pt x="62" y="490"/>
                    </a:lnTo>
                    <a:lnTo>
                      <a:pt x="114" y="497"/>
                    </a:lnTo>
                    <a:lnTo>
                      <a:pt x="185" y="507"/>
                    </a:lnTo>
                    <a:lnTo>
                      <a:pt x="274" y="515"/>
                    </a:lnTo>
                    <a:lnTo>
                      <a:pt x="326" y="520"/>
                    </a:lnTo>
                    <a:lnTo>
                      <a:pt x="385" y="521"/>
                    </a:lnTo>
                    <a:lnTo>
                      <a:pt x="448" y="524"/>
                    </a:lnTo>
                    <a:lnTo>
                      <a:pt x="518" y="524"/>
                    </a:lnTo>
                    <a:lnTo>
                      <a:pt x="399" y="0"/>
                    </a:lnTo>
                    <a:lnTo>
                      <a:pt x="399" y="0"/>
                    </a:lnTo>
                    <a:lnTo>
                      <a:pt x="343" y="7"/>
                    </a:lnTo>
                    <a:lnTo>
                      <a:pt x="294" y="16"/>
                    </a:lnTo>
                    <a:lnTo>
                      <a:pt x="252" y="27"/>
                    </a:lnTo>
                    <a:lnTo>
                      <a:pt x="212" y="40"/>
                    </a:lnTo>
                    <a:lnTo>
                      <a:pt x="179" y="56"/>
                    </a:lnTo>
                    <a:lnTo>
                      <a:pt x="149" y="73"/>
                    </a:lnTo>
                    <a:lnTo>
                      <a:pt x="122" y="92"/>
                    </a:lnTo>
                    <a:lnTo>
                      <a:pt x="100" y="113"/>
                    </a:lnTo>
                    <a:lnTo>
                      <a:pt x="81" y="135"/>
                    </a:lnTo>
                    <a:lnTo>
                      <a:pt x="65" y="160"/>
                    </a:lnTo>
                    <a:lnTo>
                      <a:pt x="50" y="186"/>
                    </a:lnTo>
                    <a:lnTo>
                      <a:pt x="39" y="212"/>
                    </a:lnTo>
                    <a:lnTo>
                      <a:pt x="30" y="241"/>
                    </a:lnTo>
                    <a:lnTo>
                      <a:pt x="20" y="269"/>
                    </a:lnTo>
                    <a:lnTo>
                      <a:pt x="14" y="301"/>
                    </a:lnTo>
                    <a:lnTo>
                      <a:pt x="8" y="331"/>
                    </a:lnTo>
                    <a:lnTo>
                      <a:pt x="8" y="331"/>
                    </a:lnTo>
                    <a:close/>
                  </a:path>
                </a:pathLst>
              </a:custGeom>
              <a:solidFill>
                <a:srgbClr val="A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5" name="Freeform 114"/>
              <p:cNvSpPr>
                <a:spLocks/>
              </p:cNvSpPr>
              <p:nvPr/>
            </p:nvSpPr>
            <p:spPr bwMode="auto">
              <a:xfrm>
                <a:off x="6542088" y="4489450"/>
                <a:ext cx="100013" cy="55563"/>
              </a:xfrm>
              <a:custGeom>
                <a:avLst/>
                <a:gdLst>
                  <a:gd name="T0" fmla="*/ 63 w 125"/>
                  <a:gd name="T1" fmla="*/ 7 h 69"/>
                  <a:gd name="T2" fmla="*/ 63 w 125"/>
                  <a:gd name="T3" fmla="*/ 7 h 69"/>
                  <a:gd name="T4" fmla="*/ 38 w 125"/>
                  <a:gd name="T5" fmla="*/ 6 h 69"/>
                  <a:gd name="T6" fmla="*/ 19 w 125"/>
                  <a:gd name="T7" fmla="*/ 4 h 69"/>
                  <a:gd name="T8" fmla="*/ 0 w 125"/>
                  <a:gd name="T9" fmla="*/ 0 h 69"/>
                  <a:gd name="T10" fmla="*/ 30 w 125"/>
                  <a:gd name="T11" fmla="*/ 69 h 69"/>
                  <a:gd name="T12" fmla="*/ 96 w 125"/>
                  <a:gd name="T13" fmla="*/ 69 h 69"/>
                  <a:gd name="T14" fmla="*/ 125 w 125"/>
                  <a:gd name="T15" fmla="*/ 0 h 69"/>
                  <a:gd name="T16" fmla="*/ 125 w 125"/>
                  <a:gd name="T17" fmla="*/ 0 h 69"/>
                  <a:gd name="T18" fmla="*/ 108 w 125"/>
                  <a:gd name="T19" fmla="*/ 4 h 69"/>
                  <a:gd name="T20" fmla="*/ 89 w 125"/>
                  <a:gd name="T21" fmla="*/ 6 h 69"/>
                  <a:gd name="T22" fmla="*/ 63 w 125"/>
                  <a:gd name="T23" fmla="*/ 7 h 69"/>
                  <a:gd name="T24" fmla="*/ 63 w 125"/>
                  <a:gd name="T25" fmla="*/ 7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5" h="69">
                    <a:moveTo>
                      <a:pt x="63" y="7"/>
                    </a:moveTo>
                    <a:lnTo>
                      <a:pt x="63" y="7"/>
                    </a:lnTo>
                    <a:lnTo>
                      <a:pt x="38" y="6"/>
                    </a:lnTo>
                    <a:lnTo>
                      <a:pt x="19" y="4"/>
                    </a:lnTo>
                    <a:lnTo>
                      <a:pt x="0" y="0"/>
                    </a:lnTo>
                    <a:lnTo>
                      <a:pt x="30" y="69"/>
                    </a:lnTo>
                    <a:lnTo>
                      <a:pt x="96" y="69"/>
                    </a:lnTo>
                    <a:lnTo>
                      <a:pt x="125" y="0"/>
                    </a:lnTo>
                    <a:lnTo>
                      <a:pt x="125" y="0"/>
                    </a:lnTo>
                    <a:lnTo>
                      <a:pt x="108" y="4"/>
                    </a:lnTo>
                    <a:lnTo>
                      <a:pt x="89" y="6"/>
                    </a:lnTo>
                    <a:lnTo>
                      <a:pt x="63" y="7"/>
                    </a:lnTo>
                    <a:lnTo>
                      <a:pt x="63" y="7"/>
                    </a:lnTo>
                    <a:close/>
                  </a:path>
                </a:pathLst>
              </a:custGeom>
              <a:solidFill>
                <a:srgbClr val="A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6" name="Freeform 115"/>
              <p:cNvSpPr>
                <a:spLocks/>
              </p:cNvSpPr>
              <p:nvPr/>
            </p:nvSpPr>
            <p:spPr bwMode="auto">
              <a:xfrm>
                <a:off x="6543676" y="4578350"/>
                <a:ext cx="96838" cy="315913"/>
              </a:xfrm>
              <a:custGeom>
                <a:avLst/>
                <a:gdLst>
                  <a:gd name="T0" fmla="*/ 122 w 122"/>
                  <a:gd name="T1" fmla="*/ 117 h 397"/>
                  <a:gd name="T2" fmla="*/ 95 w 122"/>
                  <a:gd name="T3" fmla="*/ 0 h 397"/>
                  <a:gd name="T4" fmla="*/ 31 w 122"/>
                  <a:gd name="T5" fmla="*/ 0 h 397"/>
                  <a:gd name="T6" fmla="*/ 0 w 122"/>
                  <a:gd name="T7" fmla="*/ 122 h 397"/>
                  <a:gd name="T8" fmla="*/ 62 w 122"/>
                  <a:gd name="T9" fmla="*/ 397 h 397"/>
                  <a:gd name="T10" fmla="*/ 122 w 122"/>
                  <a:gd name="T11" fmla="*/ 117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2" h="397">
                    <a:moveTo>
                      <a:pt x="122" y="117"/>
                    </a:moveTo>
                    <a:lnTo>
                      <a:pt x="95" y="0"/>
                    </a:lnTo>
                    <a:lnTo>
                      <a:pt x="31" y="0"/>
                    </a:lnTo>
                    <a:lnTo>
                      <a:pt x="0" y="122"/>
                    </a:lnTo>
                    <a:lnTo>
                      <a:pt x="62" y="397"/>
                    </a:lnTo>
                    <a:lnTo>
                      <a:pt x="122" y="117"/>
                    </a:lnTo>
                    <a:close/>
                  </a:path>
                </a:pathLst>
              </a:custGeom>
              <a:solidFill>
                <a:srgbClr val="C8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7" name="Freeform 116"/>
              <p:cNvSpPr>
                <a:spLocks/>
              </p:cNvSpPr>
              <p:nvPr/>
            </p:nvSpPr>
            <p:spPr bwMode="auto">
              <a:xfrm>
                <a:off x="6742113" y="4713288"/>
                <a:ext cx="158750" cy="39688"/>
              </a:xfrm>
              <a:custGeom>
                <a:avLst/>
                <a:gdLst>
                  <a:gd name="T0" fmla="*/ 201 w 201"/>
                  <a:gd name="T1" fmla="*/ 51 h 51"/>
                  <a:gd name="T2" fmla="*/ 0 w 201"/>
                  <a:gd name="T3" fmla="*/ 51 h 51"/>
                  <a:gd name="T4" fmla="*/ 0 w 201"/>
                  <a:gd name="T5" fmla="*/ 0 h 51"/>
                  <a:gd name="T6" fmla="*/ 120 w 201"/>
                  <a:gd name="T7" fmla="*/ 0 h 51"/>
                  <a:gd name="T8" fmla="*/ 201 w 201"/>
                  <a:gd name="T9" fmla="*/ 0 h 51"/>
                  <a:gd name="T10" fmla="*/ 201 w 201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1" h="51">
                    <a:moveTo>
                      <a:pt x="201" y="51"/>
                    </a:moveTo>
                    <a:lnTo>
                      <a:pt x="0" y="51"/>
                    </a:lnTo>
                    <a:lnTo>
                      <a:pt x="0" y="0"/>
                    </a:lnTo>
                    <a:lnTo>
                      <a:pt x="120" y="0"/>
                    </a:lnTo>
                    <a:lnTo>
                      <a:pt x="201" y="0"/>
                    </a:lnTo>
                    <a:lnTo>
                      <a:pt x="201" y="51"/>
                    </a:lnTo>
                    <a:close/>
                  </a:path>
                </a:pathLst>
              </a:custGeom>
              <a:solidFill>
                <a:srgbClr val="C8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5947806" y="5162552"/>
            <a:ext cx="2650912" cy="1077218"/>
            <a:chOff x="5271105" y="1997698"/>
            <a:chExt cx="2650912" cy="1077218"/>
          </a:xfrm>
        </p:grpSpPr>
        <p:sp>
          <p:nvSpPr>
            <p:cNvPr id="39" name="Rectangle 38"/>
            <p:cNvSpPr/>
            <p:nvPr/>
          </p:nvSpPr>
          <p:spPr>
            <a:xfrm>
              <a:off x="5271280" y="1997698"/>
              <a:ext cx="9766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C80000"/>
                  </a:solidFill>
                  <a:latin typeface="Century Gothic" panose="020B0502020202020204" pitchFamily="34" charset="0"/>
                </a:rPr>
                <a:t>Systems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271105" y="2336252"/>
              <a:ext cx="2650912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latin typeface="Century Gothic" panose="020B0502020202020204" pitchFamily="34" charset="0"/>
                </a:rPr>
                <a:t>Children and families in underserved communities will thrive</a:t>
              </a:r>
            </a:p>
          </p:txBody>
        </p:sp>
      </p:grpSp>
      <p:sp>
        <p:nvSpPr>
          <p:cNvPr id="41" name="Oval 40"/>
          <p:cNvSpPr/>
          <p:nvPr/>
        </p:nvSpPr>
        <p:spPr>
          <a:xfrm>
            <a:off x="4867914" y="5306138"/>
            <a:ext cx="904627" cy="904627"/>
          </a:xfrm>
          <a:prstGeom prst="ellipse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058876" y="5497678"/>
            <a:ext cx="517483" cy="521545"/>
            <a:chOff x="1287463" y="44450"/>
            <a:chExt cx="1011238" cy="1019176"/>
          </a:xfrm>
          <a:solidFill>
            <a:schemeClr val="accent1">
              <a:lumMod val="75000"/>
            </a:schemeClr>
          </a:solidFill>
        </p:grpSpPr>
        <p:sp>
          <p:nvSpPr>
            <p:cNvPr id="43" name="Freeform 58"/>
            <p:cNvSpPr>
              <a:spLocks/>
            </p:cNvSpPr>
            <p:nvPr/>
          </p:nvSpPr>
          <p:spPr bwMode="auto">
            <a:xfrm>
              <a:off x="1631951" y="123825"/>
              <a:ext cx="585788" cy="587375"/>
            </a:xfrm>
            <a:custGeom>
              <a:avLst/>
              <a:gdLst>
                <a:gd name="T0" fmla="*/ 0 w 737"/>
                <a:gd name="T1" fmla="*/ 370 h 739"/>
                <a:gd name="T2" fmla="*/ 1 w 737"/>
                <a:gd name="T3" fmla="*/ 407 h 739"/>
                <a:gd name="T4" fmla="*/ 15 w 737"/>
                <a:gd name="T5" fmla="*/ 479 h 739"/>
                <a:gd name="T6" fmla="*/ 44 w 737"/>
                <a:gd name="T7" fmla="*/ 546 h 739"/>
                <a:gd name="T8" fmla="*/ 84 w 737"/>
                <a:gd name="T9" fmla="*/ 605 h 739"/>
                <a:gd name="T10" fmla="*/ 134 w 737"/>
                <a:gd name="T11" fmla="*/ 655 h 739"/>
                <a:gd name="T12" fmla="*/ 193 w 737"/>
                <a:gd name="T13" fmla="*/ 695 h 739"/>
                <a:gd name="T14" fmla="*/ 259 w 737"/>
                <a:gd name="T15" fmla="*/ 722 h 739"/>
                <a:gd name="T16" fmla="*/ 331 w 737"/>
                <a:gd name="T17" fmla="*/ 738 h 739"/>
                <a:gd name="T18" fmla="*/ 369 w 737"/>
                <a:gd name="T19" fmla="*/ 739 h 739"/>
                <a:gd name="T20" fmla="*/ 388 w 737"/>
                <a:gd name="T21" fmla="*/ 739 h 739"/>
                <a:gd name="T22" fmla="*/ 443 w 737"/>
                <a:gd name="T23" fmla="*/ 731 h 739"/>
                <a:gd name="T24" fmla="*/ 513 w 737"/>
                <a:gd name="T25" fmla="*/ 711 h 739"/>
                <a:gd name="T26" fmla="*/ 574 w 737"/>
                <a:gd name="T27" fmla="*/ 676 h 739"/>
                <a:gd name="T28" fmla="*/ 630 w 737"/>
                <a:gd name="T29" fmla="*/ 631 h 739"/>
                <a:gd name="T30" fmla="*/ 674 w 737"/>
                <a:gd name="T31" fmla="*/ 576 h 739"/>
                <a:gd name="T32" fmla="*/ 709 w 737"/>
                <a:gd name="T33" fmla="*/ 513 h 739"/>
                <a:gd name="T34" fmla="*/ 731 w 737"/>
                <a:gd name="T35" fmla="*/ 445 h 739"/>
                <a:gd name="T36" fmla="*/ 737 w 737"/>
                <a:gd name="T37" fmla="*/ 389 h 739"/>
                <a:gd name="T38" fmla="*/ 737 w 737"/>
                <a:gd name="T39" fmla="*/ 370 h 739"/>
                <a:gd name="T40" fmla="*/ 736 w 737"/>
                <a:gd name="T41" fmla="*/ 332 h 739"/>
                <a:gd name="T42" fmla="*/ 722 w 737"/>
                <a:gd name="T43" fmla="*/ 259 h 739"/>
                <a:gd name="T44" fmla="*/ 693 w 737"/>
                <a:gd name="T45" fmla="*/ 193 h 739"/>
                <a:gd name="T46" fmla="*/ 654 w 737"/>
                <a:gd name="T47" fmla="*/ 134 h 739"/>
                <a:gd name="T48" fmla="*/ 603 w 737"/>
                <a:gd name="T49" fmla="*/ 85 h 739"/>
                <a:gd name="T50" fmla="*/ 544 w 737"/>
                <a:gd name="T51" fmla="*/ 44 h 739"/>
                <a:gd name="T52" fmla="*/ 478 w 737"/>
                <a:gd name="T53" fmla="*/ 17 h 739"/>
                <a:gd name="T54" fmla="*/ 407 w 737"/>
                <a:gd name="T55" fmla="*/ 1 h 739"/>
                <a:gd name="T56" fmla="*/ 369 w 737"/>
                <a:gd name="T57" fmla="*/ 0 h 739"/>
                <a:gd name="T58" fmla="*/ 350 w 737"/>
                <a:gd name="T59" fmla="*/ 1 h 739"/>
                <a:gd name="T60" fmla="*/ 294 w 737"/>
                <a:gd name="T61" fmla="*/ 8 h 739"/>
                <a:gd name="T62" fmla="*/ 224 w 737"/>
                <a:gd name="T63" fmla="*/ 30 h 739"/>
                <a:gd name="T64" fmla="*/ 163 w 737"/>
                <a:gd name="T65" fmla="*/ 63 h 739"/>
                <a:gd name="T66" fmla="*/ 107 w 737"/>
                <a:gd name="T67" fmla="*/ 109 h 739"/>
                <a:gd name="T68" fmla="*/ 61 w 737"/>
                <a:gd name="T69" fmla="*/ 163 h 739"/>
                <a:gd name="T70" fmla="*/ 28 w 737"/>
                <a:gd name="T71" fmla="*/ 226 h 739"/>
                <a:gd name="T72" fmla="*/ 6 w 737"/>
                <a:gd name="T73" fmla="*/ 296 h 739"/>
                <a:gd name="T74" fmla="*/ 0 w 737"/>
                <a:gd name="T75" fmla="*/ 351 h 739"/>
                <a:gd name="T76" fmla="*/ 0 w 737"/>
                <a:gd name="T77" fmla="*/ 370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37" h="739">
                  <a:moveTo>
                    <a:pt x="0" y="370"/>
                  </a:moveTo>
                  <a:lnTo>
                    <a:pt x="0" y="370"/>
                  </a:lnTo>
                  <a:lnTo>
                    <a:pt x="0" y="389"/>
                  </a:lnTo>
                  <a:lnTo>
                    <a:pt x="1" y="407"/>
                  </a:lnTo>
                  <a:lnTo>
                    <a:pt x="6" y="445"/>
                  </a:lnTo>
                  <a:lnTo>
                    <a:pt x="15" y="479"/>
                  </a:lnTo>
                  <a:lnTo>
                    <a:pt x="28" y="513"/>
                  </a:lnTo>
                  <a:lnTo>
                    <a:pt x="44" y="546"/>
                  </a:lnTo>
                  <a:lnTo>
                    <a:pt x="61" y="576"/>
                  </a:lnTo>
                  <a:lnTo>
                    <a:pt x="84" y="605"/>
                  </a:lnTo>
                  <a:lnTo>
                    <a:pt x="107" y="631"/>
                  </a:lnTo>
                  <a:lnTo>
                    <a:pt x="134" y="655"/>
                  </a:lnTo>
                  <a:lnTo>
                    <a:pt x="163" y="676"/>
                  </a:lnTo>
                  <a:lnTo>
                    <a:pt x="193" y="695"/>
                  </a:lnTo>
                  <a:lnTo>
                    <a:pt x="224" y="711"/>
                  </a:lnTo>
                  <a:lnTo>
                    <a:pt x="259" y="722"/>
                  </a:lnTo>
                  <a:lnTo>
                    <a:pt x="294" y="731"/>
                  </a:lnTo>
                  <a:lnTo>
                    <a:pt x="331" y="738"/>
                  </a:lnTo>
                  <a:lnTo>
                    <a:pt x="350" y="739"/>
                  </a:lnTo>
                  <a:lnTo>
                    <a:pt x="369" y="739"/>
                  </a:lnTo>
                  <a:lnTo>
                    <a:pt x="369" y="739"/>
                  </a:lnTo>
                  <a:lnTo>
                    <a:pt x="388" y="739"/>
                  </a:lnTo>
                  <a:lnTo>
                    <a:pt x="407" y="738"/>
                  </a:lnTo>
                  <a:lnTo>
                    <a:pt x="443" y="731"/>
                  </a:lnTo>
                  <a:lnTo>
                    <a:pt x="478" y="722"/>
                  </a:lnTo>
                  <a:lnTo>
                    <a:pt x="513" y="711"/>
                  </a:lnTo>
                  <a:lnTo>
                    <a:pt x="544" y="695"/>
                  </a:lnTo>
                  <a:lnTo>
                    <a:pt x="574" y="676"/>
                  </a:lnTo>
                  <a:lnTo>
                    <a:pt x="603" y="655"/>
                  </a:lnTo>
                  <a:lnTo>
                    <a:pt x="630" y="631"/>
                  </a:lnTo>
                  <a:lnTo>
                    <a:pt x="654" y="605"/>
                  </a:lnTo>
                  <a:lnTo>
                    <a:pt x="674" y="576"/>
                  </a:lnTo>
                  <a:lnTo>
                    <a:pt x="693" y="546"/>
                  </a:lnTo>
                  <a:lnTo>
                    <a:pt x="709" y="513"/>
                  </a:lnTo>
                  <a:lnTo>
                    <a:pt x="722" y="479"/>
                  </a:lnTo>
                  <a:lnTo>
                    <a:pt x="731" y="445"/>
                  </a:lnTo>
                  <a:lnTo>
                    <a:pt x="736" y="407"/>
                  </a:lnTo>
                  <a:lnTo>
                    <a:pt x="737" y="389"/>
                  </a:lnTo>
                  <a:lnTo>
                    <a:pt x="737" y="370"/>
                  </a:lnTo>
                  <a:lnTo>
                    <a:pt x="737" y="370"/>
                  </a:lnTo>
                  <a:lnTo>
                    <a:pt x="737" y="351"/>
                  </a:lnTo>
                  <a:lnTo>
                    <a:pt x="736" y="332"/>
                  </a:lnTo>
                  <a:lnTo>
                    <a:pt x="731" y="296"/>
                  </a:lnTo>
                  <a:lnTo>
                    <a:pt x="722" y="259"/>
                  </a:lnTo>
                  <a:lnTo>
                    <a:pt x="709" y="226"/>
                  </a:lnTo>
                  <a:lnTo>
                    <a:pt x="693" y="193"/>
                  </a:lnTo>
                  <a:lnTo>
                    <a:pt x="674" y="163"/>
                  </a:lnTo>
                  <a:lnTo>
                    <a:pt x="654" y="134"/>
                  </a:lnTo>
                  <a:lnTo>
                    <a:pt x="630" y="109"/>
                  </a:lnTo>
                  <a:lnTo>
                    <a:pt x="603" y="85"/>
                  </a:lnTo>
                  <a:lnTo>
                    <a:pt x="574" y="63"/>
                  </a:lnTo>
                  <a:lnTo>
                    <a:pt x="544" y="44"/>
                  </a:lnTo>
                  <a:lnTo>
                    <a:pt x="513" y="30"/>
                  </a:lnTo>
                  <a:lnTo>
                    <a:pt x="478" y="17"/>
                  </a:lnTo>
                  <a:lnTo>
                    <a:pt x="443" y="8"/>
                  </a:lnTo>
                  <a:lnTo>
                    <a:pt x="407" y="1"/>
                  </a:lnTo>
                  <a:lnTo>
                    <a:pt x="388" y="1"/>
                  </a:lnTo>
                  <a:lnTo>
                    <a:pt x="369" y="0"/>
                  </a:lnTo>
                  <a:lnTo>
                    <a:pt x="369" y="0"/>
                  </a:lnTo>
                  <a:lnTo>
                    <a:pt x="350" y="1"/>
                  </a:lnTo>
                  <a:lnTo>
                    <a:pt x="331" y="1"/>
                  </a:lnTo>
                  <a:lnTo>
                    <a:pt x="294" y="8"/>
                  </a:lnTo>
                  <a:lnTo>
                    <a:pt x="259" y="17"/>
                  </a:lnTo>
                  <a:lnTo>
                    <a:pt x="224" y="30"/>
                  </a:lnTo>
                  <a:lnTo>
                    <a:pt x="193" y="44"/>
                  </a:lnTo>
                  <a:lnTo>
                    <a:pt x="163" y="63"/>
                  </a:lnTo>
                  <a:lnTo>
                    <a:pt x="134" y="85"/>
                  </a:lnTo>
                  <a:lnTo>
                    <a:pt x="107" y="109"/>
                  </a:lnTo>
                  <a:lnTo>
                    <a:pt x="84" y="134"/>
                  </a:lnTo>
                  <a:lnTo>
                    <a:pt x="61" y="163"/>
                  </a:lnTo>
                  <a:lnTo>
                    <a:pt x="44" y="193"/>
                  </a:lnTo>
                  <a:lnTo>
                    <a:pt x="28" y="226"/>
                  </a:lnTo>
                  <a:lnTo>
                    <a:pt x="15" y="259"/>
                  </a:lnTo>
                  <a:lnTo>
                    <a:pt x="6" y="296"/>
                  </a:lnTo>
                  <a:lnTo>
                    <a:pt x="1" y="332"/>
                  </a:lnTo>
                  <a:lnTo>
                    <a:pt x="0" y="351"/>
                  </a:lnTo>
                  <a:lnTo>
                    <a:pt x="0" y="370"/>
                  </a:lnTo>
                  <a:lnTo>
                    <a:pt x="0" y="37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4" name="Freeform 59"/>
            <p:cNvSpPr>
              <a:spLocks/>
            </p:cNvSpPr>
            <p:nvPr/>
          </p:nvSpPr>
          <p:spPr bwMode="auto">
            <a:xfrm>
              <a:off x="1712913" y="206375"/>
              <a:ext cx="425450" cy="423863"/>
            </a:xfrm>
            <a:custGeom>
              <a:avLst/>
              <a:gdLst>
                <a:gd name="T0" fmla="*/ 0 w 535"/>
                <a:gd name="T1" fmla="*/ 267 h 535"/>
                <a:gd name="T2" fmla="*/ 6 w 535"/>
                <a:gd name="T3" fmla="*/ 321 h 535"/>
                <a:gd name="T4" fmla="*/ 21 w 535"/>
                <a:gd name="T5" fmla="*/ 370 h 535"/>
                <a:gd name="T6" fmla="*/ 46 w 535"/>
                <a:gd name="T7" fmla="*/ 416 h 535"/>
                <a:gd name="T8" fmla="*/ 79 w 535"/>
                <a:gd name="T9" fmla="*/ 456 h 535"/>
                <a:gd name="T10" fmla="*/ 119 w 535"/>
                <a:gd name="T11" fmla="*/ 489 h 535"/>
                <a:gd name="T12" fmla="*/ 163 w 535"/>
                <a:gd name="T13" fmla="*/ 513 h 535"/>
                <a:gd name="T14" fmla="*/ 214 w 535"/>
                <a:gd name="T15" fmla="*/ 528 h 535"/>
                <a:gd name="T16" fmla="*/ 268 w 535"/>
                <a:gd name="T17" fmla="*/ 535 h 535"/>
                <a:gd name="T18" fmla="*/ 294 w 535"/>
                <a:gd name="T19" fmla="*/ 533 h 535"/>
                <a:gd name="T20" fmla="*/ 347 w 535"/>
                <a:gd name="T21" fmla="*/ 522 h 535"/>
                <a:gd name="T22" fmla="*/ 394 w 535"/>
                <a:gd name="T23" fmla="*/ 502 h 535"/>
                <a:gd name="T24" fmla="*/ 437 w 535"/>
                <a:gd name="T25" fmla="*/ 473 h 535"/>
                <a:gd name="T26" fmla="*/ 473 w 535"/>
                <a:gd name="T27" fmla="*/ 437 h 535"/>
                <a:gd name="T28" fmla="*/ 502 w 535"/>
                <a:gd name="T29" fmla="*/ 394 h 535"/>
                <a:gd name="T30" fmla="*/ 522 w 535"/>
                <a:gd name="T31" fmla="*/ 346 h 535"/>
                <a:gd name="T32" fmla="*/ 534 w 535"/>
                <a:gd name="T33" fmla="*/ 294 h 535"/>
                <a:gd name="T34" fmla="*/ 535 w 535"/>
                <a:gd name="T35" fmla="*/ 267 h 535"/>
                <a:gd name="T36" fmla="*/ 529 w 535"/>
                <a:gd name="T37" fmla="*/ 213 h 535"/>
                <a:gd name="T38" fmla="*/ 515 w 535"/>
                <a:gd name="T39" fmla="*/ 163 h 535"/>
                <a:gd name="T40" fmla="*/ 489 w 535"/>
                <a:gd name="T41" fmla="*/ 117 h 535"/>
                <a:gd name="T42" fmla="*/ 456 w 535"/>
                <a:gd name="T43" fmla="*/ 77 h 535"/>
                <a:gd name="T44" fmla="*/ 416 w 535"/>
                <a:gd name="T45" fmla="*/ 46 h 535"/>
                <a:gd name="T46" fmla="*/ 372 w 535"/>
                <a:gd name="T47" fmla="*/ 20 h 535"/>
                <a:gd name="T48" fmla="*/ 321 w 535"/>
                <a:gd name="T49" fmla="*/ 4 h 535"/>
                <a:gd name="T50" fmla="*/ 268 w 535"/>
                <a:gd name="T51" fmla="*/ 0 h 535"/>
                <a:gd name="T52" fmla="*/ 241 w 535"/>
                <a:gd name="T53" fmla="*/ 1 h 535"/>
                <a:gd name="T54" fmla="*/ 188 w 535"/>
                <a:gd name="T55" fmla="*/ 11 h 535"/>
                <a:gd name="T56" fmla="*/ 139 w 535"/>
                <a:gd name="T57" fmla="*/ 31 h 535"/>
                <a:gd name="T58" fmla="*/ 98 w 535"/>
                <a:gd name="T59" fmla="*/ 60 h 535"/>
                <a:gd name="T60" fmla="*/ 62 w 535"/>
                <a:gd name="T61" fmla="*/ 96 h 535"/>
                <a:gd name="T62" fmla="*/ 32 w 535"/>
                <a:gd name="T63" fmla="*/ 139 h 535"/>
                <a:gd name="T64" fmla="*/ 13 w 535"/>
                <a:gd name="T65" fmla="*/ 186 h 535"/>
                <a:gd name="T66" fmla="*/ 2 w 535"/>
                <a:gd name="T67" fmla="*/ 239 h 535"/>
                <a:gd name="T68" fmla="*/ 0 w 535"/>
                <a:gd name="T69" fmla="*/ 267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5" h="535">
                  <a:moveTo>
                    <a:pt x="0" y="267"/>
                  </a:moveTo>
                  <a:lnTo>
                    <a:pt x="0" y="267"/>
                  </a:lnTo>
                  <a:lnTo>
                    <a:pt x="2" y="294"/>
                  </a:lnTo>
                  <a:lnTo>
                    <a:pt x="6" y="321"/>
                  </a:lnTo>
                  <a:lnTo>
                    <a:pt x="13" y="346"/>
                  </a:lnTo>
                  <a:lnTo>
                    <a:pt x="21" y="370"/>
                  </a:lnTo>
                  <a:lnTo>
                    <a:pt x="32" y="394"/>
                  </a:lnTo>
                  <a:lnTo>
                    <a:pt x="46" y="416"/>
                  </a:lnTo>
                  <a:lnTo>
                    <a:pt x="62" y="437"/>
                  </a:lnTo>
                  <a:lnTo>
                    <a:pt x="79" y="456"/>
                  </a:lnTo>
                  <a:lnTo>
                    <a:pt x="98" y="473"/>
                  </a:lnTo>
                  <a:lnTo>
                    <a:pt x="119" y="489"/>
                  </a:lnTo>
                  <a:lnTo>
                    <a:pt x="139" y="502"/>
                  </a:lnTo>
                  <a:lnTo>
                    <a:pt x="163" y="513"/>
                  </a:lnTo>
                  <a:lnTo>
                    <a:pt x="188" y="522"/>
                  </a:lnTo>
                  <a:lnTo>
                    <a:pt x="214" y="528"/>
                  </a:lnTo>
                  <a:lnTo>
                    <a:pt x="241" y="533"/>
                  </a:lnTo>
                  <a:lnTo>
                    <a:pt x="268" y="535"/>
                  </a:lnTo>
                  <a:lnTo>
                    <a:pt x="268" y="535"/>
                  </a:lnTo>
                  <a:lnTo>
                    <a:pt x="294" y="533"/>
                  </a:lnTo>
                  <a:lnTo>
                    <a:pt x="321" y="528"/>
                  </a:lnTo>
                  <a:lnTo>
                    <a:pt x="347" y="522"/>
                  </a:lnTo>
                  <a:lnTo>
                    <a:pt x="372" y="513"/>
                  </a:lnTo>
                  <a:lnTo>
                    <a:pt x="394" y="502"/>
                  </a:lnTo>
                  <a:lnTo>
                    <a:pt x="416" y="489"/>
                  </a:lnTo>
                  <a:lnTo>
                    <a:pt x="437" y="473"/>
                  </a:lnTo>
                  <a:lnTo>
                    <a:pt x="456" y="456"/>
                  </a:lnTo>
                  <a:lnTo>
                    <a:pt x="473" y="437"/>
                  </a:lnTo>
                  <a:lnTo>
                    <a:pt x="489" y="416"/>
                  </a:lnTo>
                  <a:lnTo>
                    <a:pt x="502" y="394"/>
                  </a:lnTo>
                  <a:lnTo>
                    <a:pt x="515" y="370"/>
                  </a:lnTo>
                  <a:lnTo>
                    <a:pt x="522" y="346"/>
                  </a:lnTo>
                  <a:lnTo>
                    <a:pt x="529" y="321"/>
                  </a:lnTo>
                  <a:lnTo>
                    <a:pt x="534" y="294"/>
                  </a:lnTo>
                  <a:lnTo>
                    <a:pt x="535" y="267"/>
                  </a:lnTo>
                  <a:lnTo>
                    <a:pt x="535" y="267"/>
                  </a:lnTo>
                  <a:lnTo>
                    <a:pt x="534" y="239"/>
                  </a:lnTo>
                  <a:lnTo>
                    <a:pt x="529" y="213"/>
                  </a:lnTo>
                  <a:lnTo>
                    <a:pt x="522" y="186"/>
                  </a:lnTo>
                  <a:lnTo>
                    <a:pt x="515" y="163"/>
                  </a:lnTo>
                  <a:lnTo>
                    <a:pt x="502" y="139"/>
                  </a:lnTo>
                  <a:lnTo>
                    <a:pt x="489" y="117"/>
                  </a:lnTo>
                  <a:lnTo>
                    <a:pt x="473" y="96"/>
                  </a:lnTo>
                  <a:lnTo>
                    <a:pt x="456" y="77"/>
                  </a:lnTo>
                  <a:lnTo>
                    <a:pt x="437" y="60"/>
                  </a:lnTo>
                  <a:lnTo>
                    <a:pt x="416" y="46"/>
                  </a:lnTo>
                  <a:lnTo>
                    <a:pt x="394" y="31"/>
                  </a:lnTo>
                  <a:lnTo>
                    <a:pt x="372" y="20"/>
                  </a:lnTo>
                  <a:lnTo>
                    <a:pt x="347" y="11"/>
                  </a:lnTo>
                  <a:lnTo>
                    <a:pt x="321" y="4"/>
                  </a:lnTo>
                  <a:lnTo>
                    <a:pt x="294" y="1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41" y="1"/>
                  </a:lnTo>
                  <a:lnTo>
                    <a:pt x="214" y="4"/>
                  </a:lnTo>
                  <a:lnTo>
                    <a:pt x="188" y="11"/>
                  </a:lnTo>
                  <a:lnTo>
                    <a:pt x="163" y="20"/>
                  </a:lnTo>
                  <a:lnTo>
                    <a:pt x="139" y="31"/>
                  </a:lnTo>
                  <a:lnTo>
                    <a:pt x="119" y="46"/>
                  </a:lnTo>
                  <a:lnTo>
                    <a:pt x="98" y="60"/>
                  </a:lnTo>
                  <a:lnTo>
                    <a:pt x="79" y="77"/>
                  </a:lnTo>
                  <a:lnTo>
                    <a:pt x="62" y="96"/>
                  </a:lnTo>
                  <a:lnTo>
                    <a:pt x="46" y="117"/>
                  </a:lnTo>
                  <a:lnTo>
                    <a:pt x="32" y="139"/>
                  </a:lnTo>
                  <a:lnTo>
                    <a:pt x="21" y="163"/>
                  </a:lnTo>
                  <a:lnTo>
                    <a:pt x="13" y="186"/>
                  </a:lnTo>
                  <a:lnTo>
                    <a:pt x="6" y="213"/>
                  </a:lnTo>
                  <a:lnTo>
                    <a:pt x="2" y="239"/>
                  </a:lnTo>
                  <a:lnTo>
                    <a:pt x="0" y="267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5" name="Freeform 60"/>
            <p:cNvSpPr>
              <a:spLocks/>
            </p:cNvSpPr>
            <p:nvPr/>
          </p:nvSpPr>
          <p:spPr bwMode="auto">
            <a:xfrm>
              <a:off x="1836738" y="330200"/>
              <a:ext cx="176213" cy="174625"/>
            </a:xfrm>
            <a:custGeom>
              <a:avLst/>
              <a:gdLst>
                <a:gd name="T0" fmla="*/ 0 w 221"/>
                <a:gd name="T1" fmla="*/ 111 h 220"/>
                <a:gd name="T2" fmla="*/ 3 w 221"/>
                <a:gd name="T3" fmla="*/ 133 h 220"/>
                <a:gd name="T4" fmla="*/ 9 w 221"/>
                <a:gd name="T5" fmla="*/ 154 h 220"/>
                <a:gd name="T6" fmla="*/ 19 w 221"/>
                <a:gd name="T7" fmla="*/ 173 h 220"/>
                <a:gd name="T8" fmla="*/ 33 w 221"/>
                <a:gd name="T9" fmla="*/ 189 h 220"/>
                <a:gd name="T10" fmla="*/ 49 w 221"/>
                <a:gd name="T11" fmla="*/ 201 h 220"/>
                <a:gd name="T12" fmla="*/ 68 w 221"/>
                <a:gd name="T13" fmla="*/ 213 h 220"/>
                <a:gd name="T14" fmla="*/ 88 w 221"/>
                <a:gd name="T15" fmla="*/ 219 h 220"/>
                <a:gd name="T16" fmla="*/ 111 w 221"/>
                <a:gd name="T17" fmla="*/ 220 h 220"/>
                <a:gd name="T18" fmla="*/ 122 w 221"/>
                <a:gd name="T19" fmla="*/ 220 h 220"/>
                <a:gd name="T20" fmla="*/ 144 w 221"/>
                <a:gd name="T21" fmla="*/ 216 h 220"/>
                <a:gd name="T22" fmla="*/ 163 w 221"/>
                <a:gd name="T23" fmla="*/ 208 h 220"/>
                <a:gd name="T24" fmla="*/ 180 w 221"/>
                <a:gd name="T25" fmla="*/ 195 h 220"/>
                <a:gd name="T26" fmla="*/ 196 w 221"/>
                <a:gd name="T27" fmla="*/ 181 h 220"/>
                <a:gd name="T28" fmla="*/ 207 w 221"/>
                <a:gd name="T29" fmla="*/ 163 h 220"/>
                <a:gd name="T30" fmla="*/ 217 w 221"/>
                <a:gd name="T31" fmla="*/ 143 h 220"/>
                <a:gd name="T32" fmla="*/ 220 w 221"/>
                <a:gd name="T33" fmla="*/ 122 h 220"/>
                <a:gd name="T34" fmla="*/ 221 w 221"/>
                <a:gd name="T35" fmla="*/ 111 h 220"/>
                <a:gd name="T36" fmla="*/ 218 w 221"/>
                <a:gd name="T37" fmla="*/ 89 h 220"/>
                <a:gd name="T38" fmla="*/ 212 w 221"/>
                <a:gd name="T39" fmla="*/ 67 h 220"/>
                <a:gd name="T40" fmla="*/ 202 w 221"/>
                <a:gd name="T41" fmla="*/ 49 h 220"/>
                <a:gd name="T42" fmla="*/ 188 w 221"/>
                <a:gd name="T43" fmla="*/ 32 h 220"/>
                <a:gd name="T44" fmla="*/ 172 w 221"/>
                <a:gd name="T45" fmla="*/ 19 h 220"/>
                <a:gd name="T46" fmla="*/ 153 w 221"/>
                <a:gd name="T47" fmla="*/ 8 h 220"/>
                <a:gd name="T48" fmla="*/ 133 w 221"/>
                <a:gd name="T49" fmla="*/ 2 h 220"/>
                <a:gd name="T50" fmla="*/ 111 w 221"/>
                <a:gd name="T51" fmla="*/ 0 h 220"/>
                <a:gd name="T52" fmla="*/ 99 w 221"/>
                <a:gd name="T53" fmla="*/ 0 h 220"/>
                <a:gd name="T54" fmla="*/ 77 w 221"/>
                <a:gd name="T55" fmla="*/ 5 h 220"/>
                <a:gd name="T56" fmla="*/ 58 w 221"/>
                <a:gd name="T57" fmla="*/ 13 h 220"/>
                <a:gd name="T58" fmla="*/ 41 w 221"/>
                <a:gd name="T59" fmla="*/ 26 h 220"/>
                <a:gd name="T60" fmla="*/ 25 w 221"/>
                <a:gd name="T61" fmla="*/ 40 h 220"/>
                <a:gd name="T62" fmla="*/ 14 w 221"/>
                <a:gd name="T63" fmla="*/ 57 h 220"/>
                <a:gd name="T64" fmla="*/ 4 w 221"/>
                <a:gd name="T65" fmla="*/ 78 h 220"/>
                <a:gd name="T66" fmla="*/ 1 w 221"/>
                <a:gd name="T67" fmla="*/ 99 h 220"/>
                <a:gd name="T68" fmla="*/ 0 w 221"/>
                <a:gd name="T69" fmla="*/ 11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1" h="220">
                  <a:moveTo>
                    <a:pt x="0" y="111"/>
                  </a:moveTo>
                  <a:lnTo>
                    <a:pt x="0" y="111"/>
                  </a:lnTo>
                  <a:lnTo>
                    <a:pt x="1" y="122"/>
                  </a:lnTo>
                  <a:lnTo>
                    <a:pt x="3" y="133"/>
                  </a:lnTo>
                  <a:lnTo>
                    <a:pt x="4" y="143"/>
                  </a:lnTo>
                  <a:lnTo>
                    <a:pt x="9" y="154"/>
                  </a:lnTo>
                  <a:lnTo>
                    <a:pt x="14" y="163"/>
                  </a:lnTo>
                  <a:lnTo>
                    <a:pt x="19" y="173"/>
                  </a:lnTo>
                  <a:lnTo>
                    <a:pt x="25" y="181"/>
                  </a:lnTo>
                  <a:lnTo>
                    <a:pt x="33" y="189"/>
                  </a:lnTo>
                  <a:lnTo>
                    <a:pt x="41" y="195"/>
                  </a:lnTo>
                  <a:lnTo>
                    <a:pt x="49" y="201"/>
                  </a:lnTo>
                  <a:lnTo>
                    <a:pt x="58" y="208"/>
                  </a:lnTo>
                  <a:lnTo>
                    <a:pt x="68" y="213"/>
                  </a:lnTo>
                  <a:lnTo>
                    <a:pt x="77" y="216"/>
                  </a:lnTo>
                  <a:lnTo>
                    <a:pt x="88" y="219"/>
                  </a:lnTo>
                  <a:lnTo>
                    <a:pt x="99" y="220"/>
                  </a:lnTo>
                  <a:lnTo>
                    <a:pt x="111" y="220"/>
                  </a:lnTo>
                  <a:lnTo>
                    <a:pt x="111" y="220"/>
                  </a:lnTo>
                  <a:lnTo>
                    <a:pt x="122" y="220"/>
                  </a:lnTo>
                  <a:lnTo>
                    <a:pt x="133" y="219"/>
                  </a:lnTo>
                  <a:lnTo>
                    <a:pt x="144" y="216"/>
                  </a:lnTo>
                  <a:lnTo>
                    <a:pt x="153" y="213"/>
                  </a:lnTo>
                  <a:lnTo>
                    <a:pt x="163" y="208"/>
                  </a:lnTo>
                  <a:lnTo>
                    <a:pt x="172" y="201"/>
                  </a:lnTo>
                  <a:lnTo>
                    <a:pt x="180" y="195"/>
                  </a:lnTo>
                  <a:lnTo>
                    <a:pt x="188" y="189"/>
                  </a:lnTo>
                  <a:lnTo>
                    <a:pt x="196" y="181"/>
                  </a:lnTo>
                  <a:lnTo>
                    <a:pt x="202" y="173"/>
                  </a:lnTo>
                  <a:lnTo>
                    <a:pt x="207" y="163"/>
                  </a:lnTo>
                  <a:lnTo>
                    <a:pt x="212" y="154"/>
                  </a:lnTo>
                  <a:lnTo>
                    <a:pt x="217" y="143"/>
                  </a:lnTo>
                  <a:lnTo>
                    <a:pt x="218" y="133"/>
                  </a:lnTo>
                  <a:lnTo>
                    <a:pt x="220" y="122"/>
                  </a:lnTo>
                  <a:lnTo>
                    <a:pt x="221" y="111"/>
                  </a:lnTo>
                  <a:lnTo>
                    <a:pt x="221" y="111"/>
                  </a:lnTo>
                  <a:lnTo>
                    <a:pt x="220" y="99"/>
                  </a:lnTo>
                  <a:lnTo>
                    <a:pt x="218" y="89"/>
                  </a:lnTo>
                  <a:lnTo>
                    <a:pt x="217" y="78"/>
                  </a:lnTo>
                  <a:lnTo>
                    <a:pt x="212" y="67"/>
                  </a:lnTo>
                  <a:lnTo>
                    <a:pt x="207" y="57"/>
                  </a:lnTo>
                  <a:lnTo>
                    <a:pt x="202" y="49"/>
                  </a:lnTo>
                  <a:lnTo>
                    <a:pt x="196" y="40"/>
                  </a:lnTo>
                  <a:lnTo>
                    <a:pt x="188" y="32"/>
                  </a:lnTo>
                  <a:lnTo>
                    <a:pt x="180" y="26"/>
                  </a:lnTo>
                  <a:lnTo>
                    <a:pt x="172" y="19"/>
                  </a:lnTo>
                  <a:lnTo>
                    <a:pt x="163" y="13"/>
                  </a:lnTo>
                  <a:lnTo>
                    <a:pt x="153" y="8"/>
                  </a:lnTo>
                  <a:lnTo>
                    <a:pt x="144" y="5"/>
                  </a:lnTo>
                  <a:lnTo>
                    <a:pt x="133" y="2"/>
                  </a:lnTo>
                  <a:lnTo>
                    <a:pt x="122" y="0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99" y="0"/>
                  </a:lnTo>
                  <a:lnTo>
                    <a:pt x="88" y="2"/>
                  </a:lnTo>
                  <a:lnTo>
                    <a:pt x="77" y="5"/>
                  </a:lnTo>
                  <a:lnTo>
                    <a:pt x="68" y="8"/>
                  </a:lnTo>
                  <a:lnTo>
                    <a:pt x="58" y="13"/>
                  </a:lnTo>
                  <a:lnTo>
                    <a:pt x="49" y="19"/>
                  </a:lnTo>
                  <a:lnTo>
                    <a:pt x="41" y="26"/>
                  </a:lnTo>
                  <a:lnTo>
                    <a:pt x="33" y="32"/>
                  </a:lnTo>
                  <a:lnTo>
                    <a:pt x="25" y="40"/>
                  </a:lnTo>
                  <a:lnTo>
                    <a:pt x="19" y="49"/>
                  </a:lnTo>
                  <a:lnTo>
                    <a:pt x="14" y="57"/>
                  </a:lnTo>
                  <a:lnTo>
                    <a:pt x="9" y="67"/>
                  </a:lnTo>
                  <a:lnTo>
                    <a:pt x="4" y="78"/>
                  </a:lnTo>
                  <a:lnTo>
                    <a:pt x="3" y="89"/>
                  </a:lnTo>
                  <a:lnTo>
                    <a:pt x="1" y="99"/>
                  </a:lnTo>
                  <a:lnTo>
                    <a:pt x="0" y="111"/>
                  </a:lnTo>
                  <a:lnTo>
                    <a:pt x="0" y="1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6" name="Freeform 61"/>
            <p:cNvSpPr>
              <a:spLocks noEditPoints="1"/>
            </p:cNvSpPr>
            <p:nvPr/>
          </p:nvSpPr>
          <p:spPr bwMode="auto">
            <a:xfrm>
              <a:off x="1735138" y="228600"/>
              <a:ext cx="379413" cy="377825"/>
            </a:xfrm>
            <a:custGeom>
              <a:avLst/>
              <a:gdLst>
                <a:gd name="T0" fmla="*/ 216 w 479"/>
                <a:gd name="T1" fmla="*/ 477 h 477"/>
                <a:gd name="T2" fmla="*/ 146 w 479"/>
                <a:gd name="T3" fmla="*/ 458 h 477"/>
                <a:gd name="T4" fmla="*/ 88 w 479"/>
                <a:gd name="T5" fmla="*/ 423 h 477"/>
                <a:gd name="T6" fmla="*/ 42 w 479"/>
                <a:gd name="T7" fmla="*/ 372 h 477"/>
                <a:gd name="T8" fmla="*/ 12 w 479"/>
                <a:gd name="T9" fmla="*/ 309 h 477"/>
                <a:gd name="T10" fmla="*/ 0 w 479"/>
                <a:gd name="T11" fmla="*/ 239 h 477"/>
                <a:gd name="T12" fmla="*/ 5 w 479"/>
                <a:gd name="T13" fmla="*/ 190 h 477"/>
                <a:gd name="T14" fmla="*/ 31 w 479"/>
                <a:gd name="T15" fmla="*/ 125 h 477"/>
                <a:gd name="T16" fmla="*/ 70 w 479"/>
                <a:gd name="T17" fmla="*/ 70 h 477"/>
                <a:gd name="T18" fmla="*/ 126 w 479"/>
                <a:gd name="T19" fmla="*/ 29 h 477"/>
                <a:gd name="T20" fmla="*/ 192 w 479"/>
                <a:gd name="T21" fmla="*/ 5 h 477"/>
                <a:gd name="T22" fmla="*/ 240 w 479"/>
                <a:gd name="T23" fmla="*/ 0 h 477"/>
                <a:gd name="T24" fmla="*/ 311 w 479"/>
                <a:gd name="T25" fmla="*/ 11 h 477"/>
                <a:gd name="T26" fmla="*/ 373 w 479"/>
                <a:gd name="T27" fmla="*/ 41 h 477"/>
                <a:gd name="T28" fmla="*/ 423 w 479"/>
                <a:gd name="T29" fmla="*/ 87 h 477"/>
                <a:gd name="T30" fmla="*/ 460 w 479"/>
                <a:gd name="T31" fmla="*/ 146 h 477"/>
                <a:gd name="T32" fmla="*/ 477 w 479"/>
                <a:gd name="T33" fmla="*/ 214 h 477"/>
                <a:gd name="T34" fmla="*/ 477 w 479"/>
                <a:gd name="T35" fmla="*/ 263 h 477"/>
                <a:gd name="T36" fmla="*/ 460 w 479"/>
                <a:gd name="T37" fmla="*/ 331 h 477"/>
                <a:gd name="T38" fmla="*/ 423 w 479"/>
                <a:gd name="T39" fmla="*/ 390 h 477"/>
                <a:gd name="T40" fmla="*/ 373 w 479"/>
                <a:gd name="T41" fmla="*/ 437 h 477"/>
                <a:gd name="T42" fmla="*/ 311 w 479"/>
                <a:gd name="T43" fmla="*/ 467 h 477"/>
                <a:gd name="T44" fmla="*/ 240 w 479"/>
                <a:gd name="T45" fmla="*/ 477 h 477"/>
                <a:gd name="T46" fmla="*/ 240 w 479"/>
                <a:gd name="T47" fmla="*/ 25 h 477"/>
                <a:gd name="T48" fmla="*/ 176 w 479"/>
                <a:gd name="T49" fmla="*/ 35 h 477"/>
                <a:gd name="T50" fmla="*/ 121 w 479"/>
                <a:gd name="T51" fmla="*/ 62 h 477"/>
                <a:gd name="T52" fmla="*/ 75 w 479"/>
                <a:gd name="T53" fmla="*/ 103 h 477"/>
                <a:gd name="T54" fmla="*/ 43 w 479"/>
                <a:gd name="T55" fmla="*/ 155 h 477"/>
                <a:gd name="T56" fmla="*/ 27 w 479"/>
                <a:gd name="T57" fmla="*/ 217 h 477"/>
                <a:gd name="T58" fmla="*/ 27 w 479"/>
                <a:gd name="T59" fmla="*/ 260 h 477"/>
                <a:gd name="T60" fmla="*/ 43 w 479"/>
                <a:gd name="T61" fmla="*/ 322 h 477"/>
                <a:gd name="T62" fmla="*/ 75 w 479"/>
                <a:gd name="T63" fmla="*/ 374 h 477"/>
                <a:gd name="T64" fmla="*/ 121 w 479"/>
                <a:gd name="T65" fmla="*/ 415 h 477"/>
                <a:gd name="T66" fmla="*/ 176 w 479"/>
                <a:gd name="T67" fmla="*/ 442 h 477"/>
                <a:gd name="T68" fmla="*/ 240 w 479"/>
                <a:gd name="T69" fmla="*/ 451 h 477"/>
                <a:gd name="T70" fmla="*/ 282 w 479"/>
                <a:gd name="T71" fmla="*/ 447 h 477"/>
                <a:gd name="T72" fmla="*/ 341 w 479"/>
                <a:gd name="T73" fmla="*/ 426 h 477"/>
                <a:gd name="T74" fmla="*/ 390 w 479"/>
                <a:gd name="T75" fmla="*/ 390 h 477"/>
                <a:gd name="T76" fmla="*/ 426 w 479"/>
                <a:gd name="T77" fmla="*/ 341 h 477"/>
                <a:gd name="T78" fmla="*/ 449 w 479"/>
                <a:gd name="T79" fmla="*/ 282 h 477"/>
                <a:gd name="T80" fmla="*/ 452 w 479"/>
                <a:gd name="T81" fmla="*/ 239 h 477"/>
                <a:gd name="T82" fmla="*/ 442 w 479"/>
                <a:gd name="T83" fmla="*/ 176 h 477"/>
                <a:gd name="T84" fmla="*/ 415 w 479"/>
                <a:gd name="T85" fmla="*/ 119 h 477"/>
                <a:gd name="T86" fmla="*/ 374 w 479"/>
                <a:gd name="T87" fmla="*/ 75 h 477"/>
                <a:gd name="T88" fmla="*/ 322 w 479"/>
                <a:gd name="T89" fmla="*/ 43 h 477"/>
                <a:gd name="T90" fmla="*/ 262 w 479"/>
                <a:gd name="T91" fmla="*/ 2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79" h="477">
                  <a:moveTo>
                    <a:pt x="240" y="477"/>
                  </a:moveTo>
                  <a:lnTo>
                    <a:pt x="240" y="477"/>
                  </a:lnTo>
                  <a:lnTo>
                    <a:pt x="216" y="477"/>
                  </a:lnTo>
                  <a:lnTo>
                    <a:pt x="192" y="472"/>
                  </a:lnTo>
                  <a:lnTo>
                    <a:pt x="168" y="467"/>
                  </a:lnTo>
                  <a:lnTo>
                    <a:pt x="146" y="458"/>
                  </a:lnTo>
                  <a:lnTo>
                    <a:pt x="126" y="448"/>
                  </a:lnTo>
                  <a:lnTo>
                    <a:pt x="107" y="437"/>
                  </a:lnTo>
                  <a:lnTo>
                    <a:pt x="88" y="423"/>
                  </a:lnTo>
                  <a:lnTo>
                    <a:pt x="70" y="407"/>
                  </a:lnTo>
                  <a:lnTo>
                    <a:pt x="56" y="390"/>
                  </a:lnTo>
                  <a:lnTo>
                    <a:pt x="42" y="372"/>
                  </a:lnTo>
                  <a:lnTo>
                    <a:pt x="31" y="352"/>
                  </a:lnTo>
                  <a:lnTo>
                    <a:pt x="19" y="331"/>
                  </a:lnTo>
                  <a:lnTo>
                    <a:pt x="12" y="309"/>
                  </a:lnTo>
                  <a:lnTo>
                    <a:pt x="5" y="287"/>
                  </a:lnTo>
                  <a:lnTo>
                    <a:pt x="2" y="263"/>
                  </a:lnTo>
                  <a:lnTo>
                    <a:pt x="0" y="239"/>
                  </a:lnTo>
                  <a:lnTo>
                    <a:pt x="0" y="239"/>
                  </a:lnTo>
                  <a:lnTo>
                    <a:pt x="2" y="214"/>
                  </a:lnTo>
                  <a:lnTo>
                    <a:pt x="5" y="190"/>
                  </a:lnTo>
                  <a:lnTo>
                    <a:pt x="12" y="168"/>
                  </a:lnTo>
                  <a:lnTo>
                    <a:pt x="19" y="146"/>
                  </a:lnTo>
                  <a:lnTo>
                    <a:pt x="31" y="125"/>
                  </a:lnTo>
                  <a:lnTo>
                    <a:pt x="42" y="105"/>
                  </a:lnTo>
                  <a:lnTo>
                    <a:pt x="56" y="87"/>
                  </a:lnTo>
                  <a:lnTo>
                    <a:pt x="70" y="70"/>
                  </a:lnTo>
                  <a:lnTo>
                    <a:pt x="88" y="54"/>
                  </a:lnTo>
                  <a:lnTo>
                    <a:pt x="107" y="41"/>
                  </a:lnTo>
                  <a:lnTo>
                    <a:pt x="126" y="29"/>
                  </a:lnTo>
                  <a:lnTo>
                    <a:pt x="146" y="19"/>
                  </a:lnTo>
                  <a:lnTo>
                    <a:pt x="168" y="11"/>
                  </a:lnTo>
                  <a:lnTo>
                    <a:pt x="192" y="5"/>
                  </a:lnTo>
                  <a:lnTo>
                    <a:pt x="216" y="2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63" y="2"/>
                  </a:lnTo>
                  <a:lnTo>
                    <a:pt x="287" y="5"/>
                  </a:lnTo>
                  <a:lnTo>
                    <a:pt x="311" y="11"/>
                  </a:lnTo>
                  <a:lnTo>
                    <a:pt x="333" y="19"/>
                  </a:lnTo>
                  <a:lnTo>
                    <a:pt x="354" y="29"/>
                  </a:lnTo>
                  <a:lnTo>
                    <a:pt x="373" y="41"/>
                  </a:lnTo>
                  <a:lnTo>
                    <a:pt x="392" y="54"/>
                  </a:lnTo>
                  <a:lnTo>
                    <a:pt x="407" y="70"/>
                  </a:lnTo>
                  <a:lnTo>
                    <a:pt x="423" y="87"/>
                  </a:lnTo>
                  <a:lnTo>
                    <a:pt x="437" y="105"/>
                  </a:lnTo>
                  <a:lnTo>
                    <a:pt x="449" y="125"/>
                  </a:lnTo>
                  <a:lnTo>
                    <a:pt x="460" y="146"/>
                  </a:lnTo>
                  <a:lnTo>
                    <a:pt x="468" y="168"/>
                  </a:lnTo>
                  <a:lnTo>
                    <a:pt x="474" y="190"/>
                  </a:lnTo>
                  <a:lnTo>
                    <a:pt x="477" y="214"/>
                  </a:lnTo>
                  <a:lnTo>
                    <a:pt x="479" y="239"/>
                  </a:lnTo>
                  <a:lnTo>
                    <a:pt x="479" y="239"/>
                  </a:lnTo>
                  <a:lnTo>
                    <a:pt x="477" y="263"/>
                  </a:lnTo>
                  <a:lnTo>
                    <a:pt x="474" y="287"/>
                  </a:lnTo>
                  <a:lnTo>
                    <a:pt x="468" y="309"/>
                  </a:lnTo>
                  <a:lnTo>
                    <a:pt x="460" y="331"/>
                  </a:lnTo>
                  <a:lnTo>
                    <a:pt x="449" y="352"/>
                  </a:lnTo>
                  <a:lnTo>
                    <a:pt x="437" y="372"/>
                  </a:lnTo>
                  <a:lnTo>
                    <a:pt x="423" y="390"/>
                  </a:lnTo>
                  <a:lnTo>
                    <a:pt x="407" y="407"/>
                  </a:lnTo>
                  <a:lnTo>
                    <a:pt x="392" y="423"/>
                  </a:lnTo>
                  <a:lnTo>
                    <a:pt x="373" y="437"/>
                  </a:lnTo>
                  <a:lnTo>
                    <a:pt x="354" y="448"/>
                  </a:lnTo>
                  <a:lnTo>
                    <a:pt x="333" y="458"/>
                  </a:lnTo>
                  <a:lnTo>
                    <a:pt x="311" y="467"/>
                  </a:lnTo>
                  <a:lnTo>
                    <a:pt x="287" y="472"/>
                  </a:lnTo>
                  <a:lnTo>
                    <a:pt x="263" y="477"/>
                  </a:lnTo>
                  <a:lnTo>
                    <a:pt x="240" y="477"/>
                  </a:lnTo>
                  <a:lnTo>
                    <a:pt x="240" y="477"/>
                  </a:lnTo>
                  <a:close/>
                  <a:moveTo>
                    <a:pt x="240" y="25"/>
                  </a:moveTo>
                  <a:lnTo>
                    <a:pt x="240" y="25"/>
                  </a:lnTo>
                  <a:lnTo>
                    <a:pt x="217" y="27"/>
                  </a:lnTo>
                  <a:lnTo>
                    <a:pt x="197" y="30"/>
                  </a:lnTo>
                  <a:lnTo>
                    <a:pt x="176" y="35"/>
                  </a:lnTo>
                  <a:lnTo>
                    <a:pt x="157" y="43"/>
                  </a:lnTo>
                  <a:lnTo>
                    <a:pt x="138" y="51"/>
                  </a:lnTo>
                  <a:lnTo>
                    <a:pt x="121" y="62"/>
                  </a:lnTo>
                  <a:lnTo>
                    <a:pt x="105" y="75"/>
                  </a:lnTo>
                  <a:lnTo>
                    <a:pt x="89" y="89"/>
                  </a:lnTo>
                  <a:lnTo>
                    <a:pt x="75" y="103"/>
                  </a:lnTo>
                  <a:lnTo>
                    <a:pt x="64" y="119"/>
                  </a:lnTo>
                  <a:lnTo>
                    <a:pt x="53" y="138"/>
                  </a:lnTo>
                  <a:lnTo>
                    <a:pt x="43" y="155"/>
                  </a:lnTo>
                  <a:lnTo>
                    <a:pt x="37" y="176"/>
                  </a:lnTo>
                  <a:lnTo>
                    <a:pt x="31" y="196"/>
                  </a:lnTo>
                  <a:lnTo>
                    <a:pt x="27" y="217"/>
                  </a:lnTo>
                  <a:lnTo>
                    <a:pt x="27" y="239"/>
                  </a:lnTo>
                  <a:lnTo>
                    <a:pt x="27" y="239"/>
                  </a:lnTo>
                  <a:lnTo>
                    <a:pt x="27" y="260"/>
                  </a:lnTo>
                  <a:lnTo>
                    <a:pt x="31" y="282"/>
                  </a:lnTo>
                  <a:lnTo>
                    <a:pt x="37" y="303"/>
                  </a:lnTo>
                  <a:lnTo>
                    <a:pt x="43" y="322"/>
                  </a:lnTo>
                  <a:lnTo>
                    <a:pt x="53" y="341"/>
                  </a:lnTo>
                  <a:lnTo>
                    <a:pt x="64" y="358"/>
                  </a:lnTo>
                  <a:lnTo>
                    <a:pt x="75" y="374"/>
                  </a:lnTo>
                  <a:lnTo>
                    <a:pt x="89" y="390"/>
                  </a:lnTo>
                  <a:lnTo>
                    <a:pt x="105" y="402"/>
                  </a:lnTo>
                  <a:lnTo>
                    <a:pt x="121" y="415"/>
                  </a:lnTo>
                  <a:lnTo>
                    <a:pt x="138" y="426"/>
                  </a:lnTo>
                  <a:lnTo>
                    <a:pt x="157" y="434"/>
                  </a:lnTo>
                  <a:lnTo>
                    <a:pt x="176" y="442"/>
                  </a:lnTo>
                  <a:lnTo>
                    <a:pt x="197" y="447"/>
                  </a:lnTo>
                  <a:lnTo>
                    <a:pt x="217" y="450"/>
                  </a:lnTo>
                  <a:lnTo>
                    <a:pt x="240" y="451"/>
                  </a:lnTo>
                  <a:lnTo>
                    <a:pt x="240" y="451"/>
                  </a:lnTo>
                  <a:lnTo>
                    <a:pt x="262" y="450"/>
                  </a:lnTo>
                  <a:lnTo>
                    <a:pt x="282" y="447"/>
                  </a:lnTo>
                  <a:lnTo>
                    <a:pt x="303" y="442"/>
                  </a:lnTo>
                  <a:lnTo>
                    <a:pt x="322" y="434"/>
                  </a:lnTo>
                  <a:lnTo>
                    <a:pt x="341" y="426"/>
                  </a:lnTo>
                  <a:lnTo>
                    <a:pt x="358" y="415"/>
                  </a:lnTo>
                  <a:lnTo>
                    <a:pt x="374" y="402"/>
                  </a:lnTo>
                  <a:lnTo>
                    <a:pt x="390" y="390"/>
                  </a:lnTo>
                  <a:lnTo>
                    <a:pt x="404" y="374"/>
                  </a:lnTo>
                  <a:lnTo>
                    <a:pt x="415" y="358"/>
                  </a:lnTo>
                  <a:lnTo>
                    <a:pt x="426" y="341"/>
                  </a:lnTo>
                  <a:lnTo>
                    <a:pt x="436" y="322"/>
                  </a:lnTo>
                  <a:lnTo>
                    <a:pt x="442" y="303"/>
                  </a:lnTo>
                  <a:lnTo>
                    <a:pt x="449" y="282"/>
                  </a:lnTo>
                  <a:lnTo>
                    <a:pt x="452" y="260"/>
                  </a:lnTo>
                  <a:lnTo>
                    <a:pt x="452" y="239"/>
                  </a:lnTo>
                  <a:lnTo>
                    <a:pt x="452" y="239"/>
                  </a:lnTo>
                  <a:lnTo>
                    <a:pt x="452" y="217"/>
                  </a:lnTo>
                  <a:lnTo>
                    <a:pt x="449" y="196"/>
                  </a:lnTo>
                  <a:lnTo>
                    <a:pt x="442" y="176"/>
                  </a:lnTo>
                  <a:lnTo>
                    <a:pt x="436" y="155"/>
                  </a:lnTo>
                  <a:lnTo>
                    <a:pt x="426" y="138"/>
                  </a:lnTo>
                  <a:lnTo>
                    <a:pt x="415" y="119"/>
                  </a:lnTo>
                  <a:lnTo>
                    <a:pt x="404" y="103"/>
                  </a:lnTo>
                  <a:lnTo>
                    <a:pt x="390" y="89"/>
                  </a:lnTo>
                  <a:lnTo>
                    <a:pt x="374" y="75"/>
                  </a:lnTo>
                  <a:lnTo>
                    <a:pt x="358" y="62"/>
                  </a:lnTo>
                  <a:lnTo>
                    <a:pt x="341" y="51"/>
                  </a:lnTo>
                  <a:lnTo>
                    <a:pt x="322" y="43"/>
                  </a:lnTo>
                  <a:lnTo>
                    <a:pt x="303" y="35"/>
                  </a:lnTo>
                  <a:lnTo>
                    <a:pt x="282" y="30"/>
                  </a:lnTo>
                  <a:lnTo>
                    <a:pt x="262" y="27"/>
                  </a:lnTo>
                  <a:lnTo>
                    <a:pt x="240" y="25"/>
                  </a:lnTo>
                  <a:lnTo>
                    <a:pt x="240" y="2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7" name="Freeform 62"/>
            <p:cNvSpPr>
              <a:spLocks/>
            </p:cNvSpPr>
            <p:nvPr/>
          </p:nvSpPr>
          <p:spPr bwMode="auto">
            <a:xfrm>
              <a:off x="1847851" y="44450"/>
              <a:ext cx="153988" cy="160338"/>
            </a:xfrm>
            <a:custGeom>
              <a:avLst/>
              <a:gdLst>
                <a:gd name="T0" fmla="*/ 59 w 193"/>
                <a:gd name="T1" fmla="*/ 0 h 203"/>
                <a:gd name="T2" fmla="*/ 0 w 193"/>
                <a:gd name="T3" fmla="*/ 125 h 203"/>
                <a:gd name="T4" fmla="*/ 97 w 193"/>
                <a:gd name="T5" fmla="*/ 203 h 203"/>
                <a:gd name="T6" fmla="*/ 193 w 193"/>
                <a:gd name="T7" fmla="*/ 125 h 203"/>
                <a:gd name="T8" fmla="*/ 131 w 193"/>
                <a:gd name="T9" fmla="*/ 0 h 203"/>
                <a:gd name="T10" fmla="*/ 59 w 193"/>
                <a:gd name="T11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3" h="203">
                  <a:moveTo>
                    <a:pt x="59" y="0"/>
                  </a:moveTo>
                  <a:lnTo>
                    <a:pt x="0" y="125"/>
                  </a:lnTo>
                  <a:lnTo>
                    <a:pt x="97" y="203"/>
                  </a:lnTo>
                  <a:lnTo>
                    <a:pt x="193" y="125"/>
                  </a:lnTo>
                  <a:lnTo>
                    <a:pt x="131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8" name="Freeform 63"/>
            <p:cNvSpPr>
              <a:spLocks/>
            </p:cNvSpPr>
            <p:nvPr/>
          </p:nvSpPr>
          <p:spPr bwMode="auto">
            <a:xfrm>
              <a:off x="1847851" y="630238"/>
              <a:ext cx="153988" cy="161925"/>
            </a:xfrm>
            <a:custGeom>
              <a:avLst/>
              <a:gdLst>
                <a:gd name="T0" fmla="*/ 135 w 193"/>
                <a:gd name="T1" fmla="*/ 202 h 202"/>
                <a:gd name="T2" fmla="*/ 193 w 193"/>
                <a:gd name="T3" fmla="*/ 77 h 202"/>
                <a:gd name="T4" fmla="*/ 97 w 193"/>
                <a:gd name="T5" fmla="*/ 0 h 202"/>
                <a:gd name="T6" fmla="*/ 0 w 193"/>
                <a:gd name="T7" fmla="*/ 77 h 202"/>
                <a:gd name="T8" fmla="*/ 62 w 193"/>
                <a:gd name="T9" fmla="*/ 202 h 202"/>
                <a:gd name="T10" fmla="*/ 135 w 193"/>
                <a:gd name="T11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3" h="202">
                  <a:moveTo>
                    <a:pt x="135" y="202"/>
                  </a:moveTo>
                  <a:lnTo>
                    <a:pt x="193" y="77"/>
                  </a:lnTo>
                  <a:lnTo>
                    <a:pt x="97" y="0"/>
                  </a:lnTo>
                  <a:lnTo>
                    <a:pt x="0" y="77"/>
                  </a:lnTo>
                  <a:lnTo>
                    <a:pt x="62" y="202"/>
                  </a:lnTo>
                  <a:lnTo>
                    <a:pt x="135" y="20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9" name="Freeform 64"/>
            <p:cNvSpPr>
              <a:spLocks/>
            </p:cNvSpPr>
            <p:nvPr/>
          </p:nvSpPr>
          <p:spPr bwMode="auto">
            <a:xfrm>
              <a:off x="1639888" y="133350"/>
              <a:ext cx="144463" cy="144463"/>
            </a:xfrm>
            <a:custGeom>
              <a:avLst/>
              <a:gdLst>
                <a:gd name="T0" fmla="*/ 0 w 182"/>
                <a:gd name="T1" fmla="*/ 52 h 182"/>
                <a:gd name="T2" fmla="*/ 48 w 182"/>
                <a:gd name="T3" fmla="*/ 182 h 182"/>
                <a:gd name="T4" fmla="*/ 170 w 182"/>
                <a:gd name="T5" fmla="*/ 169 h 182"/>
                <a:gd name="T6" fmla="*/ 182 w 182"/>
                <a:gd name="T7" fmla="*/ 46 h 182"/>
                <a:gd name="T8" fmla="*/ 52 w 182"/>
                <a:gd name="T9" fmla="*/ 0 h 182"/>
                <a:gd name="T10" fmla="*/ 0 w 182"/>
                <a:gd name="T11" fmla="*/ 5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2" h="182">
                  <a:moveTo>
                    <a:pt x="0" y="52"/>
                  </a:moveTo>
                  <a:lnTo>
                    <a:pt x="48" y="182"/>
                  </a:lnTo>
                  <a:lnTo>
                    <a:pt x="170" y="169"/>
                  </a:lnTo>
                  <a:lnTo>
                    <a:pt x="182" y="46"/>
                  </a:lnTo>
                  <a:lnTo>
                    <a:pt x="52" y="0"/>
                  </a:lnTo>
                  <a:lnTo>
                    <a:pt x="0" y="5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50" name="Freeform 65"/>
            <p:cNvSpPr>
              <a:spLocks/>
            </p:cNvSpPr>
            <p:nvPr/>
          </p:nvSpPr>
          <p:spPr bwMode="auto">
            <a:xfrm>
              <a:off x="2065338" y="557213"/>
              <a:ext cx="144463" cy="146050"/>
            </a:xfrm>
            <a:custGeom>
              <a:avLst/>
              <a:gdLst>
                <a:gd name="T0" fmla="*/ 182 w 182"/>
                <a:gd name="T1" fmla="*/ 130 h 182"/>
                <a:gd name="T2" fmla="*/ 134 w 182"/>
                <a:gd name="T3" fmla="*/ 0 h 182"/>
                <a:gd name="T4" fmla="*/ 13 w 182"/>
                <a:gd name="T5" fmla="*/ 13 h 182"/>
                <a:gd name="T6" fmla="*/ 0 w 182"/>
                <a:gd name="T7" fmla="*/ 136 h 182"/>
                <a:gd name="T8" fmla="*/ 130 w 182"/>
                <a:gd name="T9" fmla="*/ 182 h 182"/>
                <a:gd name="T10" fmla="*/ 182 w 182"/>
                <a:gd name="T11" fmla="*/ 13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2" h="182">
                  <a:moveTo>
                    <a:pt x="182" y="130"/>
                  </a:moveTo>
                  <a:lnTo>
                    <a:pt x="134" y="0"/>
                  </a:lnTo>
                  <a:lnTo>
                    <a:pt x="13" y="13"/>
                  </a:lnTo>
                  <a:lnTo>
                    <a:pt x="0" y="136"/>
                  </a:lnTo>
                  <a:lnTo>
                    <a:pt x="130" y="182"/>
                  </a:lnTo>
                  <a:lnTo>
                    <a:pt x="182" y="1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51" name="Freeform 66"/>
            <p:cNvSpPr>
              <a:spLocks/>
            </p:cNvSpPr>
            <p:nvPr/>
          </p:nvSpPr>
          <p:spPr bwMode="auto">
            <a:xfrm>
              <a:off x="1552576" y="341313"/>
              <a:ext cx="160338" cy="152400"/>
            </a:xfrm>
            <a:custGeom>
              <a:avLst/>
              <a:gdLst>
                <a:gd name="T0" fmla="*/ 0 w 203"/>
                <a:gd name="T1" fmla="*/ 133 h 191"/>
                <a:gd name="T2" fmla="*/ 125 w 203"/>
                <a:gd name="T3" fmla="*/ 191 h 191"/>
                <a:gd name="T4" fmla="*/ 203 w 203"/>
                <a:gd name="T5" fmla="*/ 96 h 191"/>
                <a:gd name="T6" fmla="*/ 125 w 203"/>
                <a:gd name="T7" fmla="*/ 0 h 191"/>
                <a:gd name="T8" fmla="*/ 0 w 203"/>
                <a:gd name="T9" fmla="*/ 60 h 191"/>
                <a:gd name="T10" fmla="*/ 0 w 203"/>
                <a:gd name="T11" fmla="*/ 133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3" h="191">
                  <a:moveTo>
                    <a:pt x="0" y="133"/>
                  </a:moveTo>
                  <a:lnTo>
                    <a:pt x="125" y="191"/>
                  </a:lnTo>
                  <a:lnTo>
                    <a:pt x="203" y="96"/>
                  </a:lnTo>
                  <a:lnTo>
                    <a:pt x="125" y="0"/>
                  </a:lnTo>
                  <a:lnTo>
                    <a:pt x="0" y="60"/>
                  </a:lnTo>
                  <a:lnTo>
                    <a:pt x="0" y="1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52" name="Freeform 67"/>
            <p:cNvSpPr>
              <a:spLocks/>
            </p:cNvSpPr>
            <p:nvPr/>
          </p:nvSpPr>
          <p:spPr bwMode="auto">
            <a:xfrm>
              <a:off x="2138363" y="341313"/>
              <a:ext cx="160338" cy="152400"/>
            </a:xfrm>
            <a:custGeom>
              <a:avLst/>
              <a:gdLst>
                <a:gd name="T0" fmla="*/ 203 w 203"/>
                <a:gd name="T1" fmla="*/ 58 h 191"/>
                <a:gd name="T2" fmla="*/ 78 w 203"/>
                <a:gd name="T3" fmla="*/ 0 h 191"/>
                <a:gd name="T4" fmla="*/ 0 w 203"/>
                <a:gd name="T5" fmla="*/ 96 h 191"/>
                <a:gd name="T6" fmla="*/ 78 w 203"/>
                <a:gd name="T7" fmla="*/ 191 h 191"/>
                <a:gd name="T8" fmla="*/ 203 w 203"/>
                <a:gd name="T9" fmla="*/ 131 h 191"/>
                <a:gd name="T10" fmla="*/ 203 w 203"/>
                <a:gd name="T11" fmla="*/ 5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3" h="191">
                  <a:moveTo>
                    <a:pt x="203" y="58"/>
                  </a:moveTo>
                  <a:lnTo>
                    <a:pt x="78" y="0"/>
                  </a:lnTo>
                  <a:lnTo>
                    <a:pt x="0" y="96"/>
                  </a:lnTo>
                  <a:lnTo>
                    <a:pt x="78" y="191"/>
                  </a:lnTo>
                  <a:lnTo>
                    <a:pt x="203" y="131"/>
                  </a:lnTo>
                  <a:lnTo>
                    <a:pt x="203" y="5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53" name="Freeform 68"/>
            <p:cNvSpPr>
              <a:spLocks/>
            </p:cNvSpPr>
            <p:nvPr/>
          </p:nvSpPr>
          <p:spPr bwMode="auto">
            <a:xfrm>
              <a:off x="1641476" y="557213"/>
              <a:ext cx="142875" cy="146050"/>
            </a:xfrm>
            <a:custGeom>
              <a:avLst/>
              <a:gdLst>
                <a:gd name="T0" fmla="*/ 50 w 180"/>
                <a:gd name="T1" fmla="*/ 184 h 184"/>
                <a:gd name="T2" fmla="*/ 180 w 180"/>
                <a:gd name="T3" fmla="*/ 136 h 184"/>
                <a:gd name="T4" fmla="*/ 168 w 180"/>
                <a:gd name="T5" fmla="*/ 13 h 184"/>
                <a:gd name="T6" fmla="*/ 46 w 180"/>
                <a:gd name="T7" fmla="*/ 0 h 184"/>
                <a:gd name="T8" fmla="*/ 0 w 180"/>
                <a:gd name="T9" fmla="*/ 131 h 184"/>
                <a:gd name="T10" fmla="*/ 50 w 180"/>
                <a:gd name="T11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0" h="184">
                  <a:moveTo>
                    <a:pt x="50" y="184"/>
                  </a:moveTo>
                  <a:lnTo>
                    <a:pt x="180" y="136"/>
                  </a:lnTo>
                  <a:lnTo>
                    <a:pt x="168" y="13"/>
                  </a:lnTo>
                  <a:lnTo>
                    <a:pt x="46" y="0"/>
                  </a:lnTo>
                  <a:lnTo>
                    <a:pt x="0" y="131"/>
                  </a:lnTo>
                  <a:lnTo>
                    <a:pt x="50" y="1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54" name="Freeform 69"/>
            <p:cNvSpPr>
              <a:spLocks/>
            </p:cNvSpPr>
            <p:nvPr/>
          </p:nvSpPr>
          <p:spPr bwMode="auto">
            <a:xfrm>
              <a:off x="2065338" y="133350"/>
              <a:ext cx="144463" cy="144463"/>
            </a:xfrm>
            <a:custGeom>
              <a:avLst/>
              <a:gdLst>
                <a:gd name="T0" fmla="*/ 130 w 180"/>
                <a:gd name="T1" fmla="*/ 0 h 182"/>
                <a:gd name="T2" fmla="*/ 0 w 180"/>
                <a:gd name="T3" fmla="*/ 46 h 182"/>
                <a:gd name="T4" fmla="*/ 13 w 180"/>
                <a:gd name="T5" fmla="*/ 169 h 182"/>
                <a:gd name="T6" fmla="*/ 134 w 180"/>
                <a:gd name="T7" fmla="*/ 182 h 182"/>
                <a:gd name="T8" fmla="*/ 180 w 180"/>
                <a:gd name="T9" fmla="*/ 50 h 182"/>
                <a:gd name="T10" fmla="*/ 130 w 180"/>
                <a:gd name="T1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0" h="182">
                  <a:moveTo>
                    <a:pt x="130" y="0"/>
                  </a:moveTo>
                  <a:lnTo>
                    <a:pt x="0" y="46"/>
                  </a:lnTo>
                  <a:lnTo>
                    <a:pt x="13" y="169"/>
                  </a:lnTo>
                  <a:lnTo>
                    <a:pt x="134" y="182"/>
                  </a:lnTo>
                  <a:lnTo>
                    <a:pt x="180" y="50"/>
                  </a:lnTo>
                  <a:lnTo>
                    <a:pt x="1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55" name="Freeform 70"/>
            <p:cNvSpPr>
              <a:spLocks/>
            </p:cNvSpPr>
            <p:nvPr/>
          </p:nvSpPr>
          <p:spPr bwMode="auto">
            <a:xfrm>
              <a:off x="1328738" y="671513"/>
              <a:ext cx="350838" cy="350838"/>
            </a:xfrm>
            <a:custGeom>
              <a:avLst/>
              <a:gdLst>
                <a:gd name="T0" fmla="*/ 143 w 444"/>
                <a:gd name="T1" fmla="*/ 430 h 444"/>
                <a:gd name="T2" fmla="*/ 187 w 444"/>
                <a:gd name="T3" fmla="*/ 442 h 444"/>
                <a:gd name="T4" fmla="*/ 230 w 444"/>
                <a:gd name="T5" fmla="*/ 444 h 444"/>
                <a:gd name="T6" fmla="*/ 273 w 444"/>
                <a:gd name="T7" fmla="*/ 439 h 444"/>
                <a:gd name="T8" fmla="*/ 314 w 444"/>
                <a:gd name="T9" fmla="*/ 425 h 444"/>
                <a:gd name="T10" fmla="*/ 350 w 444"/>
                <a:gd name="T11" fmla="*/ 403 h 444"/>
                <a:gd name="T12" fmla="*/ 382 w 444"/>
                <a:gd name="T13" fmla="*/ 376 h 444"/>
                <a:gd name="T14" fmla="*/ 409 w 444"/>
                <a:gd name="T15" fmla="*/ 341 h 444"/>
                <a:gd name="T16" fmla="*/ 430 w 444"/>
                <a:gd name="T17" fmla="*/ 301 h 444"/>
                <a:gd name="T18" fmla="*/ 436 w 444"/>
                <a:gd name="T19" fmla="*/ 279 h 444"/>
                <a:gd name="T20" fmla="*/ 444 w 444"/>
                <a:gd name="T21" fmla="*/ 235 h 444"/>
                <a:gd name="T22" fmla="*/ 442 w 444"/>
                <a:gd name="T23" fmla="*/ 192 h 444"/>
                <a:gd name="T24" fmla="*/ 431 w 444"/>
                <a:gd name="T25" fmla="*/ 151 h 444"/>
                <a:gd name="T26" fmla="*/ 414 w 444"/>
                <a:gd name="T27" fmla="*/ 111 h 444"/>
                <a:gd name="T28" fmla="*/ 390 w 444"/>
                <a:gd name="T29" fmla="*/ 76 h 444"/>
                <a:gd name="T30" fmla="*/ 358 w 444"/>
                <a:gd name="T31" fmla="*/ 48 h 444"/>
                <a:gd name="T32" fmla="*/ 320 w 444"/>
                <a:gd name="T33" fmla="*/ 24 h 444"/>
                <a:gd name="T34" fmla="*/ 300 w 444"/>
                <a:gd name="T35" fmla="*/ 15 h 444"/>
                <a:gd name="T36" fmla="*/ 257 w 444"/>
                <a:gd name="T37" fmla="*/ 4 h 444"/>
                <a:gd name="T38" fmla="*/ 213 w 444"/>
                <a:gd name="T39" fmla="*/ 0 h 444"/>
                <a:gd name="T40" fmla="*/ 170 w 444"/>
                <a:gd name="T41" fmla="*/ 7 h 444"/>
                <a:gd name="T42" fmla="*/ 130 w 444"/>
                <a:gd name="T43" fmla="*/ 21 h 444"/>
                <a:gd name="T44" fmla="*/ 94 w 444"/>
                <a:gd name="T45" fmla="*/ 42 h 444"/>
                <a:gd name="T46" fmla="*/ 61 w 444"/>
                <a:gd name="T47" fmla="*/ 70 h 444"/>
                <a:gd name="T48" fmla="*/ 34 w 444"/>
                <a:gd name="T49" fmla="*/ 103 h 444"/>
                <a:gd name="T50" fmla="*/ 15 w 444"/>
                <a:gd name="T51" fmla="*/ 145 h 444"/>
                <a:gd name="T52" fmla="*/ 7 w 444"/>
                <a:gd name="T53" fmla="*/ 165 h 444"/>
                <a:gd name="T54" fmla="*/ 0 w 444"/>
                <a:gd name="T55" fmla="*/ 209 h 444"/>
                <a:gd name="T56" fmla="*/ 2 w 444"/>
                <a:gd name="T57" fmla="*/ 252 h 444"/>
                <a:gd name="T58" fmla="*/ 12 w 444"/>
                <a:gd name="T59" fmla="*/ 293 h 444"/>
                <a:gd name="T60" fmla="*/ 29 w 444"/>
                <a:gd name="T61" fmla="*/ 333 h 444"/>
                <a:gd name="T62" fmla="*/ 54 w 444"/>
                <a:gd name="T63" fmla="*/ 368 h 444"/>
                <a:gd name="T64" fmla="*/ 86 w 444"/>
                <a:gd name="T65" fmla="*/ 398 h 444"/>
                <a:gd name="T66" fmla="*/ 122 w 444"/>
                <a:gd name="T67" fmla="*/ 422 h 444"/>
                <a:gd name="T68" fmla="*/ 143 w 444"/>
                <a:gd name="T69" fmla="*/ 43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4" h="444">
                  <a:moveTo>
                    <a:pt x="143" y="430"/>
                  </a:moveTo>
                  <a:lnTo>
                    <a:pt x="143" y="430"/>
                  </a:lnTo>
                  <a:lnTo>
                    <a:pt x="165" y="437"/>
                  </a:lnTo>
                  <a:lnTo>
                    <a:pt x="187" y="442"/>
                  </a:lnTo>
                  <a:lnTo>
                    <a:pt x="209" y="444"/>
                  </a:lnTo>
                  <a:lnTo>
                    <a:pt x="230" y="444"/>
                  </a:lnTo>
                  <a:lnTo>
                    <a:pt x="252" y="442"/>
                  </a:lnTo>
                  <a:lnTo>
                    <a:pt x="273" y="439"/>
                  </a:lnTo>
                  <a:lnTo>
                    <a:pt x="293" y="433"/>
                  </a:lnTo>
                  <a:lnTo>
                    <a:pt x="314" y="425"/>
                  </a:lnTo>
                  <a:lnTo>
                    <a:pt x="333" y="415"/>
                  </a:lnTo>
                  <a:lnTo>
                    <a:pt x="350" y="403"/>
                  </a:lnTo>
                  <a:lnTo>
                    <a:pt x="368" y="390"/>
                  </a:lnTo>
                  <a:lnTo>
                    <a:pt x="382" y="376"/>
                  </a:lnTo>
                  <a:lnTo>
                    <a:pt x="396" y="358"/>
                  </a:lnTo>
                  <a:lnTo>
                    <a:pt x="409" y="341"/>
                  </a:lnTo>
                  <a:lnTo>
                    <a:pt x="420" y="322"/>
                  </a:lnTo>
                  <a:lnTo>
                    <a:pt x="430" y="301"/>
                  </a:lnTo>
                  <a:lnTo>
                    <a:pt x="430" y="301"/>
                  </a:lnTo>
                  <a:lnTo>
                    <a:pt x="436" y="279"/>
                  </a:lnTo>
                  <a:lnTo>
                    <a:pt x="441" y="257"/>
                  </a:lnTo>
                  <a:lnTo>
                    <a:pt x="444" y="235"/>
                  </a:lnTo>
                  <a:lnTo>
                    <a:pt x="444" y="214"/>
                  </a:lnTo>
                  <a:lnTo>
                    <a:pt x="442" y="192"/>
                  </a:lnTo>
                  <a:lnTo>
                    <a:pt x="437" y="171"/>
                  </a:lnTo>
                  <a:lnTo>
                    <a:pt x="431" y="151"/>
                  </a:lnTo>
                  <a:lnTo>
                    <a:pt x="423" y="130"/>
                  </a:lnTo>
                  <a:lnTo>
                    <a:pt x="414" y="111"/>
                  </a:lnTo>
                  <a:lnTo>
                    <a:pt x="403" y="94"/>
                  </a:lnTo>
                  <a:lnTo>
                    <a:pt x="390" y="76"/>
                  </a:lnTo>
                  <a:lnTo>
                    <a:pt x="374" y="62"/>
                  </a:lnTo>
                  <a:lnTo>
                    <a:pt x="358" y="48"/>
                  </a:lnTo>
                  <a:lnTo>
                    <a:pt x="341" y="35"/>
                  </a:lnTo>
                  <a:lnTo>
                    <a:pt x="320" y="24"/>
                  </a:lnTo>
                  <a:lnTo>
                    <a:pt x="300" y="15"/>
                  </a:lnTo>
                  <a:lnTo>
                    <a:pt x="300" y="15"/>
                  </a:lnTo>
                  <a:lnTo>
                    <a:pt x="279" y="8"/>
                  </a:lnTo>
                  <a:lnTo>
                    <a:pt x="257" y="4"/>
                  </a:lnTo>
                  <a:lnTo>
                    <a:pt x="235" y="0"/>
                  </a:lnTo>
                  <a:lnTo>
                    <a:pt x="213" y="0"/>
                  </a:lnTo>
                  <a:lnTo>
                    <a:pt x="192" y="2"/>
                  </a:lnTo>
                  <a:lnTo>
                    <a:pt x="170" y="7"/>
                  </a:lnTo>
                  <a:lnTo>
                    <a:pt x="151" y="13"/>
                  </a:lnTo>
                  <a:lnTo>
                    <a:pt x="130" y="21"/>
                  </a:lnTo>
                  <a:lnTo>
                    <a:pt x="111" y="31"/>
                  </a:lnTo>
                  <a:lnTo>
                    <a:pt x="94" y="42"/>
                  </a:lnTo>
                  <a:lnTo>
                    <a:pt x="76" y="54"/>
                  </a:lnTo>
                  <a:lnTo>
                    <a:pt x="61" y="70"/>
                  </a:lnTo>
                  <a:lnTo>
                    <a:pt x="46" y="86"/>
                  </a:lnTo>
                  <a:lnTo>
                    <a:pt x="34" y="103"/>
                  </a:lnTo>
                  <a:lnTo>
                    <a:pt x="23" y="124"/>
                  </a:lnTo>
                  <a:lnTo>
                    <a:pt x="15" y="145"/>
                  </a:lnTo>
                  <a:lnTo>
                    <a:pt x="15" y="145"/>
                  </a:lnTo>
                  <a:lnTo>
                    <a:pt x="7" y="165"/>
                  </a:lnTo>
                  <a:lnTo>
                    <a:pt x="2" y="187"/>
                  </a:lnTo>
                  <a:lnTo>
                    <a:pt x="0" y="209"/>
                  </a:lnTo>
                  <a:lnTo>
                    <a:pt x="0" y="232"/>
                  </a:lnTo>
                  <a:lnTo>
                    <a:pt x="2" y="252"/>
                  </a:lnTo>
                  <a:lnTo>
                    <a:pt x="5" y="274"/>
                  </a:lnTo>
                  <a:lnTo>
                    <a:pt x="12" y="293"/>
                  </a:lnTo>
                  <a:lnTo>
                    <a:pt x="19" y="314"/>
                  </a:lnTo>
                  <a:lnTo>
                    <a:pt x="29" y="333"/>
                  </a:lnTo>
                  <a:lnTo>
                    <a:pt x="42" y="350"/>
                  </a:lnTo>
                  <a:lnTo>
                    <a:pt x="54" y="368"/>
                  </a:lnTo>
                  <a:lnTo>
                    <a:pt x="69" y="384"/>
                  </a:lnTo>
                  <a:lnTo>
                    <a:pt x="86" y="398"/>
                  </a:lnTo>
                  <a:lnTo>
                    <a:pt x="103" y="411"/>
                  </a:lnTo>
                  <a:lnTo>
                    <a:pt x="122" y="422"/>
                  </a:lnTo>
                  <a:lnTo>
                    <a:pt x="143" y="430"/>
                  </a:lnTo>
                  <a:lnTo>
                    <a:pt x="143" y="4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56" name="Freeform 71"/>
            <p:cNvSpPr>
              <a:spLocks/>
            </p:cNvSpPr>
            <p:nvPr/>
          </p:nvSpPr>
          <p:spPr bwMode="auto">
            <a:xfrm>
              <a:off x="1390651" y="733425"/>
              <a:ext cx="227013" cy="228600"/>
            </a:xfrm>
            <a:custGeom>
              <a:avLst/>
              <a:gdLst>
                <a:gd name="T0" fmla="*/ 93 w 287"/>
                <a:gd name="T1" fmla="*/ 277 h 286"/>
                <a:gd name="T2" fmla="*/ 122 w 287"/>
                <a:gd name="T3" fmla="*/ 285 h 286"/>
                <a:gd name="T4" fmla="*/ 149 w 287"/>
                <a:gd name="T5" fmla="*/ 286 h 286"/>
                <a:gd name="T6" fmla="*/ 177 w 287"/>
                <a:gd name="T7" fmla="*/ 281 h 286"/>
                <a:gd name="T8" fmla="*/ 203 w 287"/>
                <a:gd name="T9" fmla="*/ 274 h 286"/>
                <a:gd name="T10" fmla="*/ 226 w 287"/>
                <a:gd name="T11" fmla="*/ 259 h 286"/>
                <a:gd name="T12" fmla="*/ 247 w 287"/>
                <a:gd name="T13" fmla="*/ 242 h 286"/>
                <a:gd name="T14" fmla="*/ 264 w 287"/>
                <a:gd name="T15" fmla="*/ 220 h 286"/>
                <a:gd name="T16" fmla="*/ 279 w 287"/>
                <a:gd name="T17" fmla="*/ 193 h 286"/>
                <a:gd name="T18" fmla="*/ 282 w 287"/>
                <a:gd name="T19" fmla="*/ 179 h 286"/>
                <a:gd name="T20" fmla="*/ 287 w 287"/>
                <a:gd name="T21" fmla="*/ 150 h 286"/>
                <a:gd name="T22" fmla="*/ 287 w 287"/>
                <a:gd name="T23" fmla="*/ 123 h 286"/>
                <a:gd name="T24" fmla="*/ 280 w 287"/>
                <a:gd name="T25" fmla="*/ 96 h 286"/>
                <a:gd name="T26" fmla="*/ 268 w 287"/>
                <a:gd name="T27" fmla="*/ 71 h 286"/>
                <a:gd name="T28" fmla="*/ 252 w 287"/>
                <a:gd name="T29" fmla="*/ 49 h 286"/>
                <a:gd name="T30" fmla="*/ 233 w 287"/>
                <a:gd name="T31" fmla="*/ 30 h 286"/>
                <a:gd name="T32" fmla="*/ 207 w 287"/>
                <a:gd name="T33" fmla="*/ 14 h 286"/>
                <a:gd name="T34" fmla="*/ 195 w 287"/>
                <a:gd name="T35" fmla="*/ 8 h 286"/>
                <a:gd name="T36" fmla="*/ 166 w 287"/>
                <a:gd name="T37" fmla="*/ 1 h 286"/>
                <a:gd name="T38" fmla="*/ 138 w 287"/>
                <a:gd name="T39" fmla="*/ 0 h 286"/>
                <a:gd name="T40" fmla="*/ 111 w 287"/>
                <a:gd name="T41" fmla="*/ 3 h 286"/>
                <a:gd name="T42" fmla="*/ 84 w 287"/>
                <a:gd name="T43" fmla="*/ 12 h 286"/>
                <a:gd name="T44" fmla="*/ 60 w 287"/>
                <a:gd name="T45" fmla="*/ 25 h 286"/>
                <a:gd name="T46" fmla="*/ 40 w 287"/>
                <a:gd name="T47" fmla="*/ 44 h 286"/>
                <a:gd name="T48" fmla="*/ 22 w 287"/>
                <a:gd name="T49" fmla="*/ 66 h 286"/>
                <a:gd name="T50" fmla="*/ 10 w 287"/>
                <a:gd name="T51" fmla="*/ 91 h 286"/>
                <a:gd name="T52" fmla="*/ 5 w 287"/>
                <a:gd name="T53" fmla="*/ 106 h 286"/>
                <a:gd name="T54" fmla="*/ 0 w 287"/>
                <a:gd name="T55" fmla="*/ 134 h 286"/>
                <a:gd name="T56" fmla="*/ 2 w 287"/>
                <a:gd name="T57" fmla="*/ 163 h 286"/>
                <a:gd name="T58" fmla="*/ 8 w 287"/>
                <a:gd name="T59" fmla="*/ 188 h 286"/>
                <a:gd name="T60" fmla="*/ 19 w 287"/>
                <a:gd name="T61" fmla="*/ 213 h 286"/>
                <a:gd name="T62" fmla="*/ 35 w 287"/>
                <a:gd name="T63" fmla="*/ 236 h 286"/>
                <a:gd name="T64" fmla="*/ 55 w 287"/>
                <a:gd name="T65" fmla="*/ 256 h 286"/>
                <a:gd name="T66" fmla="*/ 79 w 287"/>
                <a:gd name="T67" fmla="*/ 270 h 286"/>
                <a:gd name="T68" fmla="*/ 93 w 287"/>
                <a:gd name="T69" fmla="*/ 277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7" h="286">
                  <a:moveTo>
                    <a:pt x="93" y="277"/>
                  </a:moveTo>
                  <a:lnTo>
                    <a:pt x="93" y="277"/>
                  </a:lnTo>
                  <a:lnTo>
                    <a:pt x="108" y="281"/>
                  </a:lnTo>
                  <a:lnTo>
                    <a:pt x="122" y="285"/>
                  </a:lnTo>
                  <a:lnTo>
                    <a:pt x="136" y="286"/>
                  </a:lnTo>
                  <a:lnTo>
                    <a:pt x="149" y="286"/>
                  </a:lnTo>
                  <a:lnTo>
                    <a:pt x="163" y="285"/>
                  </a:lnTo>
                  <a:lnTo>
                    <a:pt x="177" y="281"/>
                  </a:lnTo>
                  <a:lnTo>
                    <a:pt x="190" y="278"/>
                  </a:lnTo>
                  <a:lnTo>
                    <a:pt x="203" y="274"/>
                  </a:lnTo>
                  <a:lnTo>
                    <a:pt x="215" y="267"/>
                  </a:lnTo>
                  <a:lnTo>
                    <a:pt x="226" y="259"/>
                  </a:lnTo>
                  <a:lnTo>
                    <a:pt x="238" y="251"/>
                  </a:lnTo>
                  <a:lnTo>
                    <a:pt x="247" y="242"/>
                  </a:lnTo>
                  <a:lnTo>
                    <a:pt x="257" y="231"/>
                  </a:lnTo>
                  <a:lnTo>
                    <a:pt x="264" y="220"/>
                  </a:lnTo>
                  <a:lnTo>
                    <a:pt x="272" y="207"/>
                  </a:lnTo>
                  <a:lnTo>
                    <a:pt x="279" y="193"/>
                  </a:lnTo>
                  <a:lnTo>
                    <a:pt x="279" y="193"/>
                  </a:lnTo>
                  <a:lnTo>
                    <a:pt x="282" y="179"/>
                  </a:lnTo>
                  <a:lnTo>
                    <a:pt x="285" y="164"/>
                  </a:lnTo>
                  <a:lnTo>
                    <a:pt x="287" y="150"/>
                  </a:lnTo>
                  <a:lnTo>
                    <a:pt x="287" y="137"/>
                  </a:lnTo>
                  <a:lnTo>
                    <a:pt x="287" y="123"/>
                  </a:lnTo>
                  <a:lnTo>
                    <a:pt x="283" y="109"/>
                  </a:lnTo>
                  <a:lnTo>
                    <a:pt x="280" y="96"/>
                  </a:lnTo>
                  <a:lnTo>
                    <a:pt x="274" y="84"/>
                  </a:lnTo>
                  <a:lnTo>
                    <a:pt x="268" y="71"/>
                  </a:lnTo>
                  <a:lnTo>
                    <a:pt x="261" y="60"/>
                  </a:lnTo>
                  <a:lnTo>
                    <a:pt x="252" y="49"/>
                  </a:lnTo>
                  <a:lnTo>
                    <a:pt x="242" y="39"/>
                  </a:lnTo>
                  <a:lnTo>
                    <a:pt x="233" y="30"/>
                  </a:lnTo>
                  <a:lnTo>
                    <a:pt x="220" y="22"/>
                  </a:lnTo>
                  <a:lnTo>
                    <a:pt x="207" y="14"/>
                  </a:lnTo>
                  <a:lnTo>
                    <a:pt x="195" y="8"/>
                  </a:lnTo>
                  <a:lnTo>
                    <a:pt x="195" y="8"/>
                  </a:lnTo>
                  <a:lnTo>
                    <a:pt x="181" y="4"/>
                  </a:lnTo>
                  <a:lnTo>
                    <a:pt x="166" y="1"/>
                  </a:lnTo>
                  <a:lnTo>
                    <a:pt x="152" y="0"/>
                  </a:lnTo>
                  <a:lnTo>
                    <a:pt x="138" y="0"/>
                  </a:lnTo>
                  <a:lnTo>
                    <a:pt x="124" y="0"/>
                  </a:lnTo>
                  <a:lnTo>
                    <a:pt x="111" y="3"/>
                  </a:lnTo>
                  <a:lnTo>
                    <a:pt x="98" y="6"/>
                  </a:lnTo>
                  <a:lnTo>
                    <a:pt x="84" y="12"/>
                  </a:lnTo>
                  <a:lnTo>
                    <a:pt x="73" y="19"/>
                  </a:lnTo>
                  <a:lnTo>
                    <a:pt x="60" y="25"/>
                  </a:lnTo>
                  <a:lnTo>
                    <a:pt x="51" y="34"/>
                  </a:lnTo>
                  <a:lnTo>
                    <a:pt x="40" y="44"/>
                  </a:lnTo>
                  <a:lnTo>
                    <a:pt x="30" y="55"/>
                  </a:lnTo>
                  <a:lnTo>
                    <a:pt x="22" y="66"/>
                  </a:lnTo>
                  <a:lnTo>
                    <a:pt x="16" y="79"/>
                  </a:lnTo>
                  <a:lnTo>
                    <a:pt x="10" y="91"/>
                  </a:lnTo>
                  <a:lnTo>
                    <a:pt x="10" y="91"/>
                  </a:lnTo>
                  <a:lnTo>
                    <a:pt x="5" y="106"/>
                  </a:lnTo>
                  <a:lnTo>
                    <a:pt x="2" y="120"/>
                  </a:lnTo>
                  <a:lnTo>
                    <a:pt x="0" y="134"/>
                  </a:lnTo>
                  <a:lnTo>
                    <a:pt x="0" y="148"/>
                  </a:lnTo>
                  <a:lnTo>
                    <a:pt x="2" y="163"/>
                  </a:lnTo>
                  <a:lnTo>
                    <a:pt x="5" y="175"/>
                  </a:lnTo>
                  <a:lnTo>
                    <a:pt x="8" y="188"/>
                  </a:lnTo>
                  <a:lnTo>
                    <a:pt x="13" y="202"/>
                  </a:lnTo>
                  <a:lnTo>
                    <a:pt x="19" y="213"/>
                  </a:lnTo>
                  <a:lnTo>
                    <a:pt x="27" y="226"/>
                  </a:lnTo>
                  <a:lnTo>
                    <a:pt x="35" y="236"/>
                  </a:lnTo>
                  <a:lnTo>
                    <a:pt x="44" y="247"/>
                  </a:lnTo>
                  <a:lnTo>
                    <a:pt x="55" y="256"/>
                  </a:lnTo>
                  <a:lnTo>
                    <a:pt x="67" y="264"/>
                  </a:lnTo>
                  <a:lnTo>
                    <a:pt x="79" y="270"/>
                  </a:lnTo>
                  <a:lnTo>
                    <a:pt x="93" y="277"/>
                  </a:lnTo>
                  <a:lnTo>
                    <a:pt x="93" y="2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57" name="Freeform 72"/>
            <p:cNvSpPr>
              <a:spLocks noEditPoints="1"/>
            </p:cNvSpPr>
            <p:nvPr/>
          </p:nvSpPr>
          <p:spPr bwMode="auto">
            <a:xfrm>
              <a:off x="1409701" y="752475"/>
              <a:ext cx="188913" cy="188913"/>
            </a:xfrm>
            <a:custGeom>
              <a:avLst/>
              <a:gdLst>
                <a:gd name="T0" fmla="*/ 119 w 238"/>
                <a:gd name="T1" fmla="*/ 238 h 238"/>
                <a:gd name="T2" fmla="*/ 119 w 238"/>
                <a:gd name="T3" fmla="*/ 238 h 238"/>
                <a:gd name="T4" fmla="*/ 97 w 238"/>
                <a:gd name="T5" fmla="*/ 236 h 238"/>
                <a:gd name="T6" fmla="*/ 76 w 238"/>
                <a:gd name="T7" fmla="*/ 232 h 238"/>
                <a:gd name="T8" fmla="*/ 65 w 238"/>
                <a:gd name="T9" fmla="*/ 227 h 238"/>
                <a:gd name="T10" fmla="*/ 46 w 238"/>
                <a:gd name="T11" fmla="*/ 214 h 238"/>
                <a:gd name="T12" fmla="*/ 29 w 238"/>
                <a:gd name="T13" fmla="*/ 197 h 238"/>
                <a:gd name="T14" fmla="*/ 16 w 238"/>
                <a:gd name="T15" fmla="*/ 179 h 238"/>
                <a:gd name="T16" fmla="*/ 7 w 238"/>
                <a:gd name="T17" fmla="*/ 157 h 238"/>
                <a:gd name="T18" fmla="*/ 0 w 238"/>
                <a:gd name="T19" fmla="*/ 135 h 238"/>
                <a:gd name="T20" fmla="*/ 0 w 238"/>
                <a:gd name="T21" fmla="*/ 113 h 238"/>
                <a:gd name="T22" fmla="*/ 4 w 238"/>
                <a:gd name="T23" fmla="*/ 89 h 238"/>
                <a:gd name="T24" fmla="*/ 7 w 238"/>
                <a:gd name="T25" fmla="*/ 78 h 238"/>
                <a:gd name="T26" fmla="*/ 26 w 238"/>
                <a:gd name="T27" fmla="*/ 46 h 238"/>
                <a:gd name="T28" fmla="*/ 51 w 238"/>
                <a:gd name="T29" fmla="*/ 21 h 238"/>
                <a:gd name="T30" fmla="*/ 83 w 238"/>
                <a:gd name="T31" fmla="*/ 5 h 238"/>
                <a:gd name="T32" fmla="*/ 119 w 238"/>
                <a:gd name="T33" fmla="*/ 0 h 238"/>
                <a:gd name="T34" fmla="*/ 130 w 238"/>
                <a:gd name="T35" fmla="*/ 0 h 238"/>
                <a:gd name="T36" fmla="*/ 151 w 238"/>
                <a:gd name="T37" fmla="*/ 5 h 238"/>
                <a:gd name="T38" fmla="*/ 160 w 238"/>
                <a:gd name="T39" fmla="*/ 8 h 238"/>
                <a:gd name="T40" fmla="*/ 182 w 238"/>
                <a:gd name="T41" fmla="*/ 19 h 238"/>
                <a:gd name="T42" fmla="*/ 201 w 238"/>
                <a:gd name="T43" fmla="*/ 34 h 238"/>
                <a:gd name="T44" fmla="*/ 216 w 238"/>
                <a:gd name="T45" fmla="*/ 51 h 238"/>
                <a:gd name="T46" fmla="*/ 227 w 238"/>
                <a:gd name="T47" fmla="*/ 70 h 238"/>
                <a:gd name="T48" fmla="*/ 235 w 238"/>
                <a:gd name="T49" fmla="*/ 92 h 238"/>
                <a:gd name="T50" fmla="*/ 238 w 238"/>
                <a:gd name="T51" fmla="*/ 114 h 238"/>
                <a:gd name="T52" fmla="*/ 236 w 238"/>
                <a:gd name="T53" fmla="*/ 138 h 238"/>
                <a:gd name="T54" fmla="*/ 230 w 238"/>
                <a:gd name="T55" fmla="*/ 162 h 238"/>
                <a:gd name="T56" fmla="*/ 222 w 238"/>
                <a:gd name="T57" fmla="*/ 178 h 238"/>
                <a:gd name="T58" fmla="*/ 200 w 238"/>
                <a:gd name="T59" fmla="*/ 206 h 238"/>
                <a:gd name="T60" fmla="*/ 171 w 238"/>
                <a:gd name="T61" fmla="*/ 227 h 238"/>
                <a:gd name="T62" fmla="*/ 137 w 238"/>
                <a:gd name="T63" fmla="*/ 238 h 238"/>
                <a:gd name="T64" fmla="*/ 119 w 238"/>
                <a:gd name="T65" fmla="*/ 238 h 238"/>
                <a:gd name="T66" fmla="*/ 119 w 238"/>
                <a:gd name="T67" fmla="*/ 26 h 238"/>
                <a:gd name="T68" fmla="*/ 91 w 238"/>
                <a:gd name="T69" fmla="*/ 30 h 238"/>
                <a:gd name="T70" fmla="*/ 65 w 238"/>
                <a:gd name="T71" fmla="*/ 43 h 238"/>
                <a:gd name="T72" fmla="*/ 45 w 238"/>
                <a:gd name="T73" fmla="*/ 62 h 238"/>
                <a:gd name="T74" fmla="*/ 32 w 238"/>
                <a:gd name="T75" fmla="*/ 86 h 238"/>
                <a:gd name="T76" fmla="*/ 29 w 238"/>
                <a:gd name="T77" fmla="*/ 95 h 238"/>
                <a:gd name="T78" fmla="*/ 26 w 238"/>
                <a:gd name="T79" fmla="*/ 122 h 238"/>
                <a:gd name="T80" fmla="*/ 34 w 238"/>
                <a:gd name="T81" fmla="*/ 159 h 238"/>
                <a:gd name="T82" fmla="*/ 54 w 238"/>
                <a:gd name="T83" fmla="*/ 187 h 238"/>
                <a:gd name="T84" fmla="*/ 76 w 238"/>
                <a:gd name="T85" fmla="*/ 203 h 238"/>
                <a:gd name="T86" fmla="*/ 86 w 238"/>
                <a:gd name="T87" fmla="*/ 206 h 238"/>
                <a:gd name="T88" fmla="*/ 119 w 238"/>
                <a:gd name="T89" fmla="*/ 213 h 238"/>
                <a:gd name="T90" fmla="*/ 119 w 238"/>
                <a:gd name="T91" fmla="*/ 213 h 238"/>
                <a:gd name="T92" fmla="*/ 133 w 238"/>
                <a:gd name="T93" fmla="*/ 213 h 238"/>
                <a:gd name="T94" fmla="*/ 160 w 238"/>
                <a:gd name="T95" fmla="*/ 203 h 238"/>
                <a:gd name="T96" fmla="*/ 182 w 238"/>
                <a:gd name="T97" fmla="*/ 187 h 238"/>
                <a:gd name="T98" fmla="*/ 200 w 238"/>
                <a:gd name="T99" fmla="*/ 165 h 238"/>
                <a:gd name="T100" fmla="*/ 206 w 238"/>
                <a:gd name="T101" fmla="*/ 152 h 238"/>
                <a:gd name="T102" fmla="*/ 211 w 238"/>
                <a:gd name="T103" fmla="*/ 133 h 238"/>
                <a:gd name="T104" fmla="*/ 209 w 238"/>
                <a:gd name="T105" fmla="*/ 99 h 238"/>
                <a:gd name="T106" fmla="*/ 195 w 238"/>
                <a:gd name="T107" fmla="*/ 65 h 238"/>
                <a:gd name="T108" fmla="*/ 168 w 238"/>
                <a:gd name="T109" fmla="*/ 40 h 238"/>
                <a:gd name="T110" fmla="*/ 152 w 238"/>
                <a:gd name="T111" fmla="*/ 32 h 238"/>
                <a:gd name="T112" fmla="*/ 135 w 238"/>
                <a:gd name="T113" fmla="*/ 27 h 238"/>
                <a:gd name="T114" fmla="*/ 119 w 238"/>
                <a:gd name="T115" fmla="*/ 26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38" h="238">
                  <a:moveTo>
                    <a:pt x="119" y="238"/>
                  </a:moveTo>
                  <a:lnTo>
                    <a:pt x="119" y="238"/>
                  </a:lnTo>
                  <a:lnTo>
                    <a:pt x="119" y="238"/>
                  </a:lnTo>
                  <a:lnTo>
                    <a:pt x="119" y="238"/>
                  </a:lnTo>
                  <a:lnTo>
                    <a:pt x="108" y="238"/>
                  </a:lnTo>
                  <a:lnTo>
                    <a:pt x="97" y="236"/>
                  </a:lnTo>
                  <a:lnTo>
                    <a:pt x="87" y="235"/>
                  </a:lnTo>
                  <a:lnTo>
                    <a:pt x="76" y="232"/>
                  </a:lnTo>
                  <a:lnTo>
                    <a:pt x="76" y="232"/>
                  </a:lnTo>
                  <a:lnTo>
                    <a:pt x="65" y="227"/>
                  </a:lnTo>
                  <a:lnTo>
                    <a:pt x="56" y="220"/>
                  </a:lnTo>
                  <a:lnTo>
                    <a:pt x="46" y="214"/>
                  </a:lnTo>
                  <a:lnTo>
                    <a:pt x="37" y="206"/>
                  </a:lnTo>
                  <a:lnTo>
                    <a:pt x="29" y="197"/>
                  </a:lnTo>
                  <a:lnTo>
                    <a:pt x="21" y="189"/>
                  </a:lnTo>
                  <a:lnTo>
                    <a:pt x="16" y="179"/>
                  </a:lnTo>
                  <a:lnTo>
                    <a:pt x="10" y="168"/>
                  </a:lnTo>
                  <a:lnTo>
                    <a:pt x="7" y="157"/>
                  </a:lnTo>
                  <a:lnTo>
                    <a:pt x="4" y="148"/>
                  </a:lnTo>
                  <a:lnTo>
                    <a:pt x="0" y="135"/>
                  </a:lnTo>
                  <a:lnTo>
                    <a:pt x="0" y="124"/>
                  </a:lnTo>
                  <a:lnTo>
                    <a:pt x="0" y="113"/>
                  </a:lnTo>
                  <a:lnTo>
                    <a:pt x="2" y="100"/>
                  </a:lnTo>
                  <a:lnTo>
                    <a:pt x="4" y="89"/>
                  </a:lnTo>
                  <a:lnTo>
                    <a:pt x="7" y="78"/>
                  </a:lnTo>
                  <a:lnTo>
                    <a:pt x="7" y="78"/>
                  </a:lnTo>
                  <a:lnTo>
                    <a:pt x="15" y="61"/>
                  </a:lnTo>
                  <a:lnTo>
                    <a:pt x="26" y="46"/>
                  </a:lnTo>
                  <a:lnTo>
                    <a:pt x="37" y="32"/>
                  </a:lnTo>
                  <a:lnTo>
                    <a:pt x="51" y="21"/>
                  </a:lnTo>
                  <a:lnTo>
                    <a:pt x="67" y="13"/>
                  </a:lnTo>
                  <a:lnTo>
                    <a:pt x="83" y="5"/>
                  </a:lnTo>
                  <a:lnTo>
                    <a:pt x="100" y="2"/>
                  </a:lnTo>
                  <a:lnTo>
                    <a:pt x="119" y="0"/>
                  </a:lnTo>
                  <a:lnTo>
                    <a:pt x="119" y="0"/>
                  </a:lnTo>
                  <a:lnTo>
                    <a:pt x="130" y="0"/>
                  </a:lnTo>
                  <a:lnTo>
                    <a:pt x="140" y="2"/>
                  </a:lnTo>
                  <a:lnTo>
                    <a:pt x="151" y="5"/>
                  </a:lnTo>
                  <a:lnTo>
                    <a:pt x="160" y="8"/>
                  </a:lnTo>
                  <a:lnTo>
                    <a:pt x="160" y="8"/>
                  </a:lnTo>
                  <a:lnTo>
                    <a:pt x="171" y="13"/>
                  </a:lnTo>
                  <a:lnTo>
                    <a:pt x="182" y="19"/>
                  </a:lnTo>
                  <a:lnTo>
                    <a:pt x="192" y="26"/>
                  </a:lnTo>
                  <a:lnTo>
                    <a:pt x="201" y="34"/>
                  </a:lnTo>
                  <a:lnTo>
                    <a:pt x="209" y="42"/>
                  </a:lnTo>
                  <a:lnTo>
                    <a:pt x="216" y="51"/>
                  </a:lnTo>
                  <a:lnTo>
                    <a:pt x="222" y="61"/>
                  </a:lnTo>
                  <a:lnTo>
                    <a:pt x="227" y="70"/>
                  </a:lnTo>
                  <a:lnTo>
                    <a:pt x="232" y="81"/>
                  </a:lnTo>
                  <a:lnTo>
                    <a:pt x="235" y="92"/>
                  </a:lnTo>
                  <a:lnTo>
                    <a:pt x="236" y="103"/>
                  </a:lnTo>
                  <a:lnTo>
                    <a:pt x="238" y="114"/>
                  </a:lnTo>
                  <a:lnTo>
                    <a:pt x="238" y="127"/>
                  </a:lnTo>
                  <a:lnTo>
                    <a:pt x="236" y="138"/>
                  </a:lnTo>
                  <a:lnTo>
                    <a:pt x="235" y="149"/>
                  </a:lnTo>
                  <a:lnTo>
                    <a:pt x="230" y="162"/>
                  </a:lnTo>
                  <a:lnTo>
                    <a:pt x="230" y="162"/>
                  </a:lnTo>
                  <a:lnTo>
                    <a:pt x="222" y="178"/>
                  </a:lnTo>
                  <a:lnTo>
                    <a:pt x="213" y="194"/>
                  </a:lnTo>
                  <a:lnTo>
                    <a:pt x="200" y="206"/>
                  </a:lnTo>
                  <a:lnTo>
                    <a:pt x="187" y="217"/>
                  </a:lnTo>
                  <a:lnTo>
                    <a:pt x="171" y="227"/>
                  </a:lnTo>
                  <a:lnTo>
                    <a:pt x="154" y="233"/>
                  </a:lnTo>
                  <a:lnTo>
                    <a:pt x="137" y="238"/>
                  </a:lnTo>
                  <a:lnTo>
                    <a:pt x="119" y="238"/>
                  </a:lnTo>
                  <a:lnTo>
                    <a:pt x="119" y="238"/>
                  </a:lnTo>
                  <a:close/>
                  <a:moveTo>
                    <a:pt x="119" y="26"/>
                  </a:moveTo>
                  <a:lnTo>
                    <a:pt x="119" y="26"/>
                  </a:lnTo>
                  <a:lnTo>
                    <a:pt x="105" y="27"/>
                  </a:lnTo>
                  <a:lnTo>
                    <a:pt x="91" y="30"/>
                  </a:lnTo>
                  <a:lnTo>
                    <a:pt x="78" y="35"/>
                  </a:lnTo>
                  <a:lnTo>
                    <a:pt x="65" y="43"/>
                  </a:lnTo>
                  <a:lnTo>
                    <a:pt x="54" y="51"/>
                  </a:lnTo>
                  <a:lnTo>
                    <a:pt x="45" y="62"/>
                  </a:lnTo>
                  <a:lnTo>
                    <a:pt x="37" y="73"/>
                  </a:lnTo>
                  <a:lnTo>
                    <a:pt x="32" y="86"/>
                  </a:lnTo>
                  <a:lnTo>
                    <a:pt x="32" y="86"/>
                  </a:lnTo>
                  <a:lnTo>
                    <a:pt x="29" y="95"/>
                  </a:lnTo>
                  <a:lnTo>
                    <a:pt x="27" y="105"/>
                  </a:lnTo>
                  <a:lnTo>
                    <a:pt x="26" y="122"/>
                  </a:lnTo>
                  <a:lnTo>
                    <a:pt x="27" y="141"/>
                  </a:lnTo>
                  <a:lnTo>
                    <a:pt x="34" y="159"/>
                  </a:lnTo>
                  <a:lnTo>
                    <a:pt x="43" y="173"/>
                  </a:lnTo>
                  <a:lnTo>
                    <a:pt x="54" y="187"/>
                  </a:lnTo>
                  <a:lnTo>
                    <a:pt x="68" y="198"/>
                  </a:lnTo>
                  <a:lnTo>
                    <a:pt x="76" y="203"/>
                  </a:lnTo>
                  <a:lnTo>
                    <a:pt x="86" y="206"/>
                  </a:lnTo>
                  <a:lnTo>
                    <a:pt x="86" y="206"/>
                  </a:lnTo>
                  <a:lnTo>
                    <a:pt x="102" y="211"/>
                  </a:lnTo>
                  <a:lnTo>
                    <a:pt x="119" y="213"/>
                  </a:lnTo>
                  <a:lnTo>
                    <a:pt x="119" y="213"/>
                  </a:lnTo>
                  <a:lnTo>
                    <a:pt x="119" y="213"/>
                  </a:lnTo>
                  <a:lnTo>
                    <a:pt x="119" y="213"/>
                  </a:lnTo>
                  <a:lnTo>
                    <a:pt x="133" y="213"/>
                  </a:lnTo>
                  <a:lnTo>
                    <a:pt x="148" y="208"/>
                  </a:lnTo>
                  <a:lnTo>
                    <a:pt x="160" y="203"/>
                  </a:lnTo>
                  <a:lnTo>
                    <a:pt x="171" y="197"/>
                  </a:lnTo>
                  <a:lnTo>
                    <a:pt x="182" y="187"/>
                  </a:lnTo>
                  <a:lnTo>
                    <a:pt x="192" y="178"/>
                  </a:lnTo>
                  <a:lnTo>
                    <a:pt x="200" y="165"/>
                  </a:lnTo>
                  <a:lnTo>
                    <a:pt x="206" y="152"/>
                  </a:lnTo>
                  <a:lnTo>
                    <a:pt x="206" y="152"/>
                  </a:lnTo>
                  <a:lnTo>
                    <a:pt x="209" y="143"/>
                  </a:lnTo>
                  <a:lnTo>
                    <a:pt x="211" y="133"/>
                  </a:lnTo>
                  <a:lnTo>
                    <a:pt x="213" y="116"/>
                  </a:lnTo>
                  <a:lnTo>
                    <a:pt x="209" y="99"/>
                  </a:lnTo>
                  <a:lnTo>
                    <a:pt x="205" y="81"/>
                  </a:lnTo>
                  <a:lnTo>
                    <a:pt x="195" y="65"/>
                  </a:lnTo>
                  <a:lnTo>
                    <a:pt x="182" y="51"/>
                  </a:lnTo>
                  <a:lnTo>
                    <a:pt x="168" y="40"/>
                  </a:lnTo>
                  <a:lnTo>
                    <a:pt x="160" y="35"/>
                  </a:lnTo>
                  <a:lnTo>
                    <a:pt x="152" y="32"/>
                  </a:lnTo>
                  <a:lnTo>
                    <a:pt x="152" y="32"/>
                  </a:lnTo>
                  <a:lnTo>
                    <a:pt x="135" y="27"/>
                  </a:lnTo>
                  <a:lnTo>
                    <a:pt x="119" y="26"/>
                  </a:lnTo>
                  <a:lnTo>
                    <a:pt x="119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58" name="Freeform 73"/>
            <p:cNvSpPr>
              <a:spLocks/>
            </p:cNvSpPr>
            <p:nvPr/>
          </p:nvSpPr>
          <p:spPr bwMode="auto">
            <a:xfrm>
              <a:off x="1287463" y="746125"/>
              <a:ext cx="96838" cy="85725"/>
            </a:xfrm>
            <a:custGeom>
              <a:avLst/>
              <a:gdLst>
                <a:gd name="T0" fmla="*/ 0 w 122"/>
                <a:gd name="T1" fmla="*/ 48 h 108"/>
                <a:gd name="T2" fmla="*/ 57 w 122"/>
                <a:gd name="T3" fmla="*/ 108 h 108"/>
                <a:gd name="T4" fmla="*/ 122 w 122"/>
                <a:gd name="T5" fmla="*/ 70 h 108"/>
                <a:gd name="T6" fmla="*/ 98 w 122"/>
                <a:gd name="T7" fmla="*/ 0 h 108"/>
                <a:gd name="T8" fmla="*/ 14 w 122"/>
                <a:gd name="T9" fmla="*/ 8 h 108"/>
                <a:gd name="T10" fmla="*/ 0 w 122"/>
                <a:gd name="T11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108">
                  <a:moveTo>
                    <a:pt x="0" y="48"/>
                  </a:moveTo>
                  <a:lnTo>
                    <a:pt x="57" y="108"/>
                  </a:lnTo>
                  <a:lnTo>
                    <a:pt x="122" y="70"/>
                  </a:lnTo>
                  <a:lnTo>
                    <a:pt x="98" y="0"/>
                  </a:lnTo>
                  <a:lnTo>
                    <a:pt x="14" y="8"/>
                  </a:lnTo>
                  <a:lnTo>
                    <a:pt x="0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59" name="Freeform 74"/>
            <p:cNvSpPr>
              <a:spLocks/>
            </p:cNvSpPr>
            <p:nvPr/>
          </p:nvSpPr>
          <p:spPr bwMode="auto">
            <a:xfrm>
              <a:off x="1624013" y="862013"/>
              <a:ext cx="96838" cy="85725"/>
            </a:xfrm>
            <a:custGeom>
              <a:avLst/>
              <a:gdLst>
                <a:gd name="T0" fmla="*/ 121 w 121"/>
                <a:gd name="T1" fmla="*/ 60 h 108"/>
                <a:gd name="T2" fmla="*/ 63 w 121"/>
                <a:gd name="T3" fmla="*/ 0 h 108"/>
                <a:gd name="T4" fmla="*/ 0 w 121"/>
                <a:gd name="T5" fmla="*/ 38 h 108"/>
                <a:gd name="T6" fmla="*/ 23 w 121"/>
                <a:gd name="T7" fmla="*/ 108 h 108"/>
                <a:gd name="T8" fmla="*/ 106 w 121"/>
                <a:gd name="T9" fmla="*/ 101 h 108"/>
                <a:gd name="T10" fmla="*/ 121 w 121"/>
                <a:gd name="T11" fmla="*/ 6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" h="108">
                  <a:moveTo>
                    <a:pt x="121" y="60"/>
                  </a:moveTo>
                  <a:lnTo>
                    <a:pt x="63" y="0"/>
                  </a:lnTo>
                  <a:lnTo>
                    <a:pt x="0" y="38"/>
                  </a:lnTo>
                  <a:lnTo>
                    <a:pt x="23" y="108"/>
                  </a:lnTo>
                  <a:lnTo>
                    <a:pt x="106" y="101"/>
                  </a:lnTo>
                  <a:lnTo>
                    <a:pt x="121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60" name="Freeform 75"/>
            <p:cNvSpPr>
              <a:spLocks/>
            </p:cNvSpPr>
            <p:nvPr/>
          </p:nvSpPr>
          <p:spPr bwMode="auto">
            <a:xfrm>
              <a:off x="1293813" y="873125"/>
              <a:ext cx="93663" cy="82550"/>
            </a:xfrm>
            <a:custGeom>
              <a:avLst/>
              <a:gdLst>
                <a:gd name="T0" fmla="*/ 18 w 119"/>
                <a:gd name="T1" fmla="*/ 105 h 105"/>
                <a:gd name="T2" fmla="*/ 100 w 119"/>
                <a:gd name="T3" fmla="*/ 105 h 105"/>
                <a:gd name="T4" fmla="*/ 119 w 119"/>
                <a:gd name="T5" fmla="*/ 34 h 105"/>
                <a:gd name="T6" fmla="*/ 52 w 119"/>
                <a:gd name="T7" fmla="*/ 0 h 105"/>
                <a:gd name="T8" fmla="*/ 0 w 119"/>
                <a:gd name="T9" fmla="*/ 65 h 105"/>
                <a:gd name="T10" fmla="*/ 18 w 119"/>
                <a:gd name="T1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105">
                  <a:moveTo>
                    <a:pt x="18" y="105"/>
                  </a:moveTo>
                  <a:lnTo>
                    <a:pt x="100" y="105"/>
                  </a:lnTo>
                  <a:lnTo>
                    <a:pt x="119" y="34"/>
                  </a:lnTo>
                  <a:lnTo>
                    <a:pt x="52" y="0"/>
                  </a:lnTo>
                  <a:lnTo>
                    <a:pt x="0" y="65"/>
                  </a:lnTo>
                  <a:lnTo>
                    <a:pt x="18" y="10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61" name="Freeform 76"/>
            <p:cNvSpPr>
              <a:spLocks/>
            </p:cNvSpPr>
            <p:nvPr/>
          </p:nvSpPr>
          <p:spPr bwMode="auto">
            <a:xfrm>
              <a:off x="1619251" y="738188"/>
              <a:ext cx="96838" cy="82550"/>
            </a:xfrm>
            <a:custGeom>
              <a:avLst/>
              <a:gdLst>
                <a:gd name="T0" fmla="*/ 103 w 120"/>
                <a:gd name="T1" fmla="*/ 2 h 105"/>
                <a:gd name="T2" fmla="*/ 19 w 120"/>
                <a:gd name="T3" fmla="*/ 0 h 105"/>
                <a:gd name="T4" fmla="*/ 0 w 120"/>
                <a:gd name="T5" fmla="*/ 72 h 105"/>
                <a:gd name="T6" fmla="*/ 66 w 120"/>
                <a:gd name="T7" fmla="*/ 105 h 105"/>
                <a:gd name="T8" fmla="*/ 120 w 120"/>
                <a:gd name="T9" fmla="*/ 42 h 105"/>
                <a:gd name="T10" fmla="*/ 103 w 120"/>
                <a:gd name="T11" fmla="*/ 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05">
                  <a:moveTo>
                    <a:pt x="103" y="2"/>
                  </a:moveTo>
                  <a:lnTo>
                    <a:pt x="19" y="0"/>
                  </a:lnTo>
                  <a:lnTo>
                    <a:pt x="0" y="72"/>
                  </a:lnTo>
                  <a:lnTo>
                    <a:pt x="66" y="105"/>
                  </a:lnTo>
                  <a:lnTo>
                    <a:pt x="120" y="42"/>
                  </a:lnTo>
                  <a:lnTo>
                    <a:pt x="103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62" name="Freeform 77"/>
            <p:cNvSpPr>
              <a:spLocks/>
            </p:cNvSpPr>
            <p:nvPr/>
          </p:nvSpPr>
          <p:spPr bwMode="auto">
            <a:xfrm>
              <a:off x="1403351" y="966788"/>
              <a:ext cx="85725" cy="96838"/>
            </a:xfrm>
            <a:custGeom>
              <a:avLst/>
              <a:gdLst>
                <a:gd name="T0" fmla="*/ 48 w 108"/>
                <a:gd name="T1" fmla="*/ 121 h 121"/>
                <a:gd name="T2" fmla="*/ 108 w 108"/>
                <a:gd name="T3" fmla="*/ 64 h 121"/>
                <a:gd name="T4" fmla="*/ 70 w 108"/>
                <a:gd name="T5" fmla="*/ 0 h 121"/>
                <a:gd name="T6" fmla="*/ 0 w 108"/>
                <a:gd name="T7" fmla="*/ 23 h 121"/>
                <a:gd name="T8" fmla="*/ 7 w 108"/>
                <a:gd name="T9" fmla="*/ 107 h 121"/>
                <a:gd name="T10" fmla="*/ 48 w 108"/>
                <a:gd name="T11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21">
                  <a:moveTo>
                    <a:pt x="48" y="121"/>
                  </a:moveTo>
                  <a:lnTo>
                    <a:pt x="108" y="64"/>
                  </a:lnTo>
                  <a:lnTo>
                    <a:pt x="70" y="0"/>
                  </a:lnTo>
                  <a:lnTo>
                    <a:pt x="0" y="23"/>
                  </a:lnTo>
                  <a:lnTo>
                    <a:pt x="7" y="107"/>
                  </a:lnTo>
                  <a:lnTo>
                    <a:pt x="48" y="12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63" name="Freeform 78"/>
            <p:cNvSpPr>
              <a:spLocks/>
            </p:cNvSpPr>
            <p:nvPr/>
          </p:nvSpPr>
          <p:spPr bwMode="auto">
            <a:xfrm>
              <a:off x="1519238" y="630238"/>
              <a:ext cx="85725" cy="96838"/>
            </a:xfrm>
            <a:custGeom>
              <a:avLst/>
              <a:gdLst>
                <a:gd name="T0" fmla="*/ 60 w 108"/>
                <a:gd name="T1" fmla="*/ 0 h 122"/>
                <a:gd name="T2" fmla="*/ 0 w 108"/>
                <a:gd name="T3" fmla="*/ 58 h 122"/>
                <a:gd name="T4" fmla="*/ 38 w 108"/>
                <a:gd name="T5" fmla="*/ 122 h 122"/>
                <a:gd name="T6" fmla="*/ 108 w 108"/>
                <a:gd name="T7" fmla="*/ 98 h 122"/>
                <a:gd name="T8" fmla="*/ 100 w 108"/>
                <a:gd name="T9" fmla="*/ 16 h 122"/>
                <a:gd name="T10" fmla="*/ 60 w 108"/>
                <a:gd name="T1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22">
                  <a:moveTo>
                    <a:pt x="60" y="0"/>
                  </a:moveTo>
                  <a:lnTo>
                    <a:pt x="0" y="58"/>
                  </a:lnTo>
                  <a:lnTo>
                    <a:pt x="38" y="122"/>
                  </a:lnTo>
                  <a:lnTo>
                    <a:pt x="108" y="98"/>
                  </a:lnTo>
                  <a:lnTo>
                    <a:pt x="100" y="16"/>
                  </a:lnTo>
                  <a:lnTo>
                    <a:pt x="6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64" name="Freeform 79"/>
            <p:cNvSpPr>
              <a:spLocks/>
            </p:cNvSpPr>
            <p:nvPr/>
          </p:nvSpPr>
          <p:spPr bwMode="auto">
            <a:xfrm>
              <a:off x="1530351" y="963613"/>
              <a:ext cx="82550" cy="95250"/>
            </a:xfrm>
            <a:custGeom>
              <a:avLst/>
              <a:gdLst>
                <a:gd name="T0" fmla="*/ 103 w 105"/>
                <a:gd name="T1" fmla="*/ 102 h 119"/>
                <a:gd name="T2" fmla="*/ 105 w 105"/>
                <a:gd name="T3" fmla="*/ 19 h 119"/>
                <a:gd name="T4" fmla="*/ 34 w 105"/>
                <a:gd name="T5" fmla="*/ 0 h 119"/>
                <a:gd name="T6" fmla="*/ 0 w 105"/>
                <a:gd name="T7" fmla="*/ 67 h 119"/>
                <a:gd name="T8" fmla="*/ 64 w 105"/>
                <a:gd name="T9" fmla="*/ 119 h 119"/>
                <a:gd name="T10" fmla="*/ 103 w 105"/>
                <a:gd name="T11" fmla="*/ 10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" h="119">
                  <a:moveTo>
                    <a:pt x="103" y="102"/>
                  </a:moveTo>
                  <a:lnTo>
                    <a:pt x="105" y="19"/>
                  </a:lnTo>
                  <a:lnTo>
                    <a:pt x="34" y="0"/>
                  </a:lnTo>
                  <a:lnTo>
                    <a:pt x="0" y="67"/>
                  </a:lnTo>
                  <a:lnTo>
                    <a:pt x="64" y="119"/>
                  </a:lnTo>
                  <a:lnTo>
                    <a:pt x="103" y="10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65" name="Freeform 80"/>
            <p:cNvSpPr>
              <a:spLocks/>
            </p:cNvSpPr>
            <p:nvPr/>
          </p:nvSpPr>
          <p:spPr bwMode="auto">
            <a:xfrm>
              <a:off x="1395413" y="636588"/>
              <a:ext cx="82550" cy="95250"/>
            </a:xfrm>
            <a:custGeom>
              <a:avLst/>
              <a:gdLst>
                <a:gd name="T0" fmla="*/ 0 w 105"/>
                <a:gd name="T1" fmla="*/ 18 h 120"/>
                <a:gd name="T2" fmla="*/ 0 w 105"/>
                <a:gd name="T3" fmla="*/ 101 h 120"/>
                <a:gd name="T4" fmla="*/ 72 w 105"/>
                <a:gd name="T5" fmla="*/ 120 h 120"/>
                <a:gd name="T6" fmla="*/ 105 w 105"/>
                <a:gd name="T7" fmla="*/ 54 h 120"/>
                <a:gd name="T8" fmla="*/ 40 w 105"/>
                <a:gd name="T9" fmla="*/ 0 h 120"/>
                <a:gd name="T10" fmla="*/ 0 w 105"/>
                <a:gd name="T11" fmla="*/ 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" h="120">
                  <a:moveTo>
                    <a:pt x="0" y="18"/>
                  </a:moveTo>
                  <a:lnTo>
                    <a:pt x="0" y="101"/>
                  </a:lnTo>
                  <a:lnTo>
                    <a:pt x="72" y="120"/>
                  </a:lnTo>
                  <a:lnTo>
                    <a:pt x="105" y="54"/>
                  </a:lnTo>
                  <a:lnTo>
                    <a:pt x="40" y="0"/>
                  </a:lnTo>
                  <a:lnTo>
                    <a:pt x="0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909581" y="2569858"/>
            <a:ext cx="2650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entury Gothic" panose="020B0502020202020204" pitchFamily="34" charset="0"/>
              </a:rPr>
              <a:t>Then…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887356" y="4405008"/>
            <a:ext cx="2650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entury Gothic" panose="020B0502020202020204" pitchFamily="34" charset="0"/>
              </a:rPr>
              <a:t>So that…</a:t>
            </a:r>
          </a:p>
        </p:txBody>
      </p:sp>
    </p:spTree>
    <p:extLst>
      <p:ext uri="{BB962C8B-B14F-4D97-AF65-F5344CB8AC3E}">
        <p14:creationId xmlns:p14="http://schemas.microsoft.com/office/powerpoint/2010/main" val="3920135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3669" y="28053"/>
            <a:ext cx="8863808" cy="834431"/>
          </a:xfrm>
        </p:spPr>
        <p:txBody>
          <a:bodyPr/>
          <a:lstStyle/>
          <a:p>
            <a:r>
              <a:rPr lang="en-US" sz="2500" dirty="0">
                <a:solidFill>
                  <a:srgbClr val="FFFFFF"/>
                </a:solidFill>
              </a:rPr>
              <a:t>We identified four key challenges facing nonprofits and emerging leaders across the talent lifecycle</a:t>
            </a:r>
          </a:p>
        </p:txBody>
      </p:sp>
      <p:sp>
        <p:nvSpPr>
          <p:cNvPr id="22" name="AutoShape 1"/>
          <p:cNvSpPr>
            <a:spLocks/>
          </p:cNvSpPr>
          <p:nvPr/>
        </p:nvSpPr>
        <p:spPr bwMode="auto">
          <a:xfrm>
            <a:off x="0" y="1607738"/>
            <a:ext cx="9144000" cy="2127981"/>
          </a:xfrm>
          <a:custGeom>
            <a:avLst/>
            <a:gdLst>
              <a:gd name="T0" fmla="*/ 1712119 w 21600"/>
              <a:gd name="T1" fmla="*/ 1022350 h 21600"/>
              <a:gd name="T2" fmla="*/ 1712119 w 21600"/>
              <a:gd name="T3" fmla="*/ 1022350 h 21600"/>
              <a:gd name="T4" fmla="*/ 1712119 w 21600"/>
              <a:gd name="T5" fmla="*/ 1022350 h 21600"/>
              <a:gd name="T6" fmla="*/ 1712119 w 21600"/>
              <a:gd name="T7" fmla="*/ 102235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/>
          <a:lstStyle/>
          <a:p>
            <a:endParaRPr lang="en-US" dirty="0">
              <a:latin typeface="Century Gothic" panose="020B0502020202020204" pitchFamily="34" charset="0"/>
            </a:endParaRPr>
          </a:p>
        </p:txBody>
      </p:sp>
      <p:grpSp>
        <p:nvGrpSpPr>
          <p:cNvPr id="23" name="Group 130"/>
          <p:cNvGrpSpPr/>
          <p:nvPr/>
        </p:nvGrpSpPr>
        <p:grpSpPr>
          <a:xfrm>
            <a:off x="2418464" y="1287597"/>
            <a:ext cx="2012060" cy="2787089"/>
            <a:chOff x="2418464" y="1466850"/>
            <a:chExt cx="2012060" cy="2819399"/>
          </a:xfrm>
        </p:grpSpPr>
        <p:sp>
          <p:nvSpPr>
            <p:cNvPr id="24" name="直角三角形 14"/>
            <p:cNvSpPr/>
            <p:nvPr/>
          </p:nvSpPr>
          <p:spPr>
            <a:xfrm flipH="1">
              <a:off x="2418464" y="1470559"/>
              <a:ext cx="238160" cy="325919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25" name="矩形 7"/>
            <p:cNvSpPr/>
            <p:nvPr/>
          </p:nvSpPr>
          <p:spPr>
            <a:xfrm rot="5400000">
              <a:off x="2014443" y="2108330"/>
              <a:ext cx="2819399" cy="153643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26" name="直角三角形 15"/>
            <p:cNvSpPr/>
            <p:nvPr/>
          </p:nvSpPr>
          <p:spPr>
            <a:xfrm flipH="1" flipV="1">
              <a:off x="2423227" y="3956623"/>
              <a:ext cx="238160" cy="325919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27" name="直角三角形 16"/>
            <p:cNvSpPr/>
            <p:nvPr/>
          </p:nvSpPr>
          <p:spPr>
            <a:xfrm>
              <a:off x="4192364" y="1470559"/>
              <a:ext cx="238160" cy="325919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28" name="直角三角形 17"/>
            <p:cNvSpPr/>
            <p:nvPr/>
          </p:nvSpPr>
          <p:spPr>
            <a:xfrm flipV="1">
              <a:off x="4192364" y="3956623"/>
              <a:ext cx="238160" cy="325919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9" name="Group 129"/>
          <p:cNvGrpSpPr/>
          <p:nvPr/>
        </p:nvGrpSpPr>
        <p:grpSpPr>
          <a:xfrm>
            <a:off x="295274" y="1282893"/>
            <a:ext cx="2016822" cy="2791795"/>
            <a:chOff x="295274" y="1462091"/>
            <a:chExt cx="2016822" cy="2824159"/>
          </a:xfrm>
        </p:grpSpPr>
        <p:sp>
          <p:nvSpPr>
            <p:cNvPr id="30" name="直角三角形 16"/>
            <p:cNvSpPr/>
            <p:nvPr/>
          </p:nvSpPr>
          <p:spPr>
            <a:xfrm>
              <a:off x="2073936" y="1470560"/>
              <a:ext cx="238160" cy="325919"/>
            </a:xfrm>
            <a:prstGeom prst="rtTriangle">
              <a:avLst/>
            </a:prstGeom>
            <a:solidFill>
              <a:srgbClr val="86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31" name="直角三角形 14"/>
            <p:cNvSpPr/>
            <p:nvPr/>
          </p:nvSpPr>
          <p:spPr>
            <a:xfrm flipH="1">
              <a:off x="295274" y="1462091"/>
              <a:ext cx="238160" cy="325919"/>
            </a:xfrm>
            <a:prstGeom prst="rtTriangle">
              <a:avLst/>
            </a:prstGeom>
            <a:solidFill>
              <a:srgbClr val="86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32" name="矩形 7"/>
            <p:cNvSpPr/>
            <p:nvPr/>
          </p:nvSpPr>
          <p:spPr>
            <a:xfrm rot="5400000">
              <a:off x="-106031" y="2108331"/>
              <a:ext cx="2819399" cy="1536439"/>
            </a:xfrm>
            <a:prstGeom prst="rect">
              <a:avLst/>
            </a:prstGeom>
            <a:solidFill>
              <a:srgbClr val="A2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33" name="直角三角形 15"/>
            <p:cNvSpPr/>
            <p:nvPr/>
          </p:nvSpPr>
          <p:spPr>
            <a:xfrm flipH="1" flipV="1">
              <a:off x="304800" y="3956624"/>
              <a:ext cx="238160" cy="325919"/>
            </a:xfrm>
            <a:prstGeom prst="rtTriangle">
              <a:avLst/>
            </a:prstGeom>
            <a:solidFill>
              <a:srgbClr val="86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34" name="直角三角形 17"/>
            <p:cNvSpPr/>
            <p:nvPr/>
          </p:nvSpPr>
          <p:spPr>
            <a:xfrm flipV="1">
              <a:off x="2073936" y="3956624"/>
              <a:ext cx="238160" cy="325919"/>
            </a:xfrm>
            <a:prstGeom prst="rtTriangle">
              <a:avLst/>
            </a:prstGeom>
            <a:solidFill>
              <a:srgbClr val="86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3" name="Group 131"/>
          <p:cNvGrpSpPr/>
          <p:nvPr/>
        </p:nvGrpSpPr>
        <p:grpSpPr>
          <a:xfrm>
            <a:off x="4570034" y="1287599"/>
            <a:ext cx="2013646" cy="2787089"/>
            <a:chOff x="4570034" y="1466851"/>
            <a:chExt cx="2013646" cy="2819399"/>
          </a:xfrm>
        </p:grpSpPr>
        <p:sp>
          <p:nvSpPr>
            <p:cNvPr id="54" name="直角三角形 14"/>
            <p:cNvSpPr/>
            <p:nvPr/>
          </p:nvSpPr>
          <p:spPr>
            <a:xfrm flipH="1">
              <a:off x="4570034" y="1470560"/>
              <a:ext cx="238160" cy="325919"/>
            </a:xfrm>
            <a:prstGeom prst="rtTriangle">
              <a:avLst/>
            </a:prstGeom>
            <a:solidFill>
              <a:srgbClr val="86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55" name="矩形 7"/>
            <p:cNvSpPr/>
            <p:nvPr/>
          </p:nvSpPr>
          <p:spPr>
            <a:xfrm rot="5400000">
              <a:off x="4167157" y="2108331"/>
              <a:ext cx="2819399" cy="1536439"/>
            </a:xfrm>
            <a:prstGeom prst="rect">
              <a:avLst/>
            </a:prstGeom>
            <a:solidFill>
              <a:srgbClr val="A2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56" name="直角三角形 15"/>
            <p:cNvSpPr/>
            <p:nvPr/>
          </p:nvSpPr>
          <p:spPr>
            <a:xfrm flipH="1" flipV="1">
              <a:off x="4576384" y="3956624"/>
              <a:ext cx="238160" cy="325919"/>
            </a:xfrm>
            <a:prstGeom prst="rtTriangle">
              <a:avLst/>
            </a:prstGeom>
            <a:solidFill>
              <a:srgbClr val="86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57" name="直角三角形 16"/>
            <p:cNvSpPr/>
            <p:nvPr/>
          </p:nvSpPr>
          <p:spPr>
            <a:xfrm>
              <a:off x="6345520" y="1470560"/>
              <a:ext cx="238160" cy="325919"/>
            </a:xfrm>
            <a:prstGeom prst="rtTriangle">
              <a:avLst/>
            </a:prstGeom>
            <a:solidFill>
              <a:srgbClr val="86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58" name="直角三角形 17"/>
            <p:cNvSpPr/>
            <p:nvPr/>
          </p:nvSpPr>
          <p:spPr>
            <a:xfrm flipV="1">
              <a:off x="6345520" y="3956624"/>
              <a:ext cx="238160" cy="325919"/>
            </a:xfrm>
            <a:prstGeom prst="rtTriangle">
              <a:avLst/>
            </a:prstGeom>
            <a:solidFill>
              <a:srgbClr val="86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9" name="Group 132"/>
          <p:cNvGrpSpPr/>
          <p:nvPr/>
        </p:nvGrpSpPr>
        <p:grpSpPr>
          <a:xfrm>
            <a:off x="6695154" y="1287599"/>
            <a:ext cx="2013646" cy="2787089"/>
            <a:chOff x="6695154" y="1466851"/>
            <a:chExt cx="2013646" cy="2819399"/>
          </a:xfrm>
        </p:grpSpPr>
        <p:sp>
          <p:nvSpPr>
            <p:cNvPr id="60" name="直角三角形 14"/>
            <p:cNvSpPr/>
            <p:nvPr/>
          </p:nvSpPr>
          <p:spPr>
            <a:xfrm flipH="1">
              <a:off x="6695154" y="1470560"/>
              <a:ext cx="238160" cy="325919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61" name="矩形 7"/>
            <p:cNvSpPr/>
            <p:nvPr/>
          </p:nvSpPr>
          <p:spPr>
            <a:xfrm rot="5400000">
              <a:off x="6292277" y="2108331"/>
              <a:ext cx="2819399" cy="153643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62" name="直角三角形 15"/>
            <p:cNvSpPr/>
            <p:nvPr/>
          </p:nvSpPr>
          <p:spPr>
            <a:xfrm flipH="1" flipV="1">
              <a:off x="6701504" y="3956624"/>
              <a:ext cx="238160" cy="325919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63" name="直角三角形 16"/>
            <p:cNvSpPr/>
            <p:nvPr/>
          </p:nvSpPr>
          <p:spPr>
            <a:xfrm>
              <a:off x="8470640" y="1470560"/>
              <a:ext cx="238160" cy="325919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64" name="直角三角形 17"/>
            <p:cNvSpPr/>
            <p:nvPr/>
          </p:nvSpPr>
          <p:spPr>
            <a:xfrm flipV="1">
              <a:off x="8470640" y="3956624"/>
              <a:ext cx="238160" cy="325919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</p:grpSp>
      <p:sp>
        <p:nvSpPr>
          <p:cNvPr id="65" name="Rectangle 64"/>
          <p:cNvSpPr/>
          <p:nvPr/>
        </p:nvSpPr>
        <p:spPr>
          <a:xfrm>
            <a:off x="711612" y="2903140"/>
            <a:ext cx="11785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  <a:cs typeface="Calibri"/>
              </a:rPr>
              <a:t>Recruiting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601783" y="2903140"/>
            <a:ext cx="161735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  <a:cs typeface="Calibri"/>
              </a:rPr>
              <a:t>Management Support</a:t>
            </a:r>
          </a:p>
          <a:p>
            <a:pPr algn="ctr"/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  <a:cs typeface="Calibri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794050" y="2890396"/>
            <a:ext cx="15915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  <a:cs typeface="Calibri"/>
              </a:rPr>
              <a:t>Professional Development</a:t>
            </a:r>
          </a:p>
          <a:p>
            <a:pPr algn="ctr"/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  <a:cs typeface="Calibri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875176" y="2903140"/>
            <a:ext cx="15950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  <a:cs typeface="Calibri"/>
              </a:rPr>
              <a:t>Employee </a:t>
            </a:r>
            <a:r>
              <a:rPr lang="en-US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Calibri"/>
              </a:rPr>
              <a:t>Growth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  <a:cs typeface="Calibri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947219" y="2055891"/>
            <a:ext cx="680659" cy="435118"/>
            <a:chOff x="5819776" y="3914775"/>
            <a:chExt cx="1544638" cy="987425"/>
          </a:xfrm>
          <a:solidFill>
            <a:schemeClr val="bg1"/>
          </a:solidFill>
        </p:grpSpPr>
        <p:sp>
          <p:nvSpPr>
            <p:cNvPr id="70" name="Freeform 110"/>
            <p:cNvSpPr>
              <a:spLocks noEditPoints="1"/>
            </p:cNvSpPr>
            <p:nvPr/>
          </p:nvSpPr>
          <p:spPr bwMode="auto">
            <a:xfrm>
              <a:off x="5819776" y="4011613"/>
              <a:ext cx="1544638" cy="822325"/>
            </a:xfrm>
            <a:custGeom>
              <a:avLst/>
              <a:gdLst>
                <a:gd name="T0" fmla="*/ 616 w 1946"/>
                <a:gd name="T1" fmla="*/ 93 h 1035"/>
                <a:gd name="T2" fmla="*/ 615 w 1946"/>
                <a:gd name="T3" fmla="*/ 27 h 1035"/>
                <a:gd name="T4" fmla="*/ 550 w 1946"/>
                <a:gd name="T5" fmla="*/ 5 h 1035"/>
                <a:gd name="T6" fmla="*/ 496 w 1946"/>
                <a:gd name="T7" fmla="*/ 0 h 1035"/>
                <a:gd name="T8" fmla="*/ 396 w 1946"/>
                <a:gd name="T9" fmla="*/ 17 h 1035"/>
                <a:gd name="T10" fmla="*/ 316 w 1946"/>
                <a:gd name="T11" fmla="*/ 70 h 1035"/>
                <a:gd name="T12" fmla="*/ 260 w 1946"/>
                <a:gd name="T13" fmla="*/ 152 h 1035"/>
                <a:gd name="T14" fmla="*/ 241 w 1946"/>
                <a:gd name="T15" fmla="*/ 260 h 1035"/>
                <a:gd name="T16" fmla="*/ 247 w 1946"/>
                <a:gd name="T17" fmla="*/ 329 h 1035"/>
                <a:gd name="T18" fmla="*/ 278 w 1946"/>
                <a:gd name="T19" fmla="*/ 418 h 1035"/>
                <a:gd name="T20" fmla="*/ 328 w 1946"/>
                <a:gd name="T21" fmla="*/ 494 h 1035"/>
                <a:gd name="T22" fmla="*/ 395 w 1946"/>
                <a:gd name="T23" fmla="*/ 549 h 1035"/>
                <a:gd name="T24" fmla="*/ 355 w 1946"/>
                <a:gd name="T25" fmla="*/ 663 h 1035"/>
                <a:gd name="T26" fmla="*/ 198 w 1946"/>
                <a:gd name="T27" fmla="*/ 701 h 1035"/>
                <a:gd name="T28" fmla="*/ 133 w 1946"/>
                <a:gd name="T29" fmla="*/ 734 h 1035"/>
                <a:gd name="T30" fmla="*/ 75 w 1946"/>
                <a:gd name="T31" fmla="*/ 788 h 1035"/>
                <a:gd name="T32" fmla="*/ 21 w 1946"/>
                <a:gd name="T33" fmla="*/ 896 h 1035"/>
                <a:gd name="T34" fmla="*/ 338 w 1946"/>
                <a:gd name="T35" fmla="*/ 1035 h 1035"/>
                <a:gd name="T36" fmla="*/ 352 w 1946"/>
                <a:gd name="T37" fmla="*/ 902 h 1035"/>
                <a:gd name="T38" fmla="*/ 398 w 1946"/>
                <a:gd name="T39" fmla="*/ 768 h 1035"/>
                <a:gd name="T40" fmla="*/ 442 w 1946"/>
                <a:gd name="T41" fmla="*/ 700 h 1035"/>
                <a:gd name="T42" fmla="*/ 485 w 1946"/>
                <a:gd name="T43" fmla="*/ 659 h 1035"/>
                <a:gd name="T44" fmla="*/ 555 w 1946"/>
                <a:gd name="T45" fmla="*/ 611 h 1035"/>
                <a:gd name="T46" fmla="*/ 642 w 1946"/>
                <a:gd name="T47" fmla="*/ 575 h 1035"/>
                <a:gd name="T48" fmla="*/ 749 w 1946"/>
                <a:gd name="T49" fmla="*/ 548 h 1035"/>
                <a:gd name="T50" fmla="*/ 810 w 1946"/>
                <a:gd name="T51" fmla="*/ 538 h 1035"/>
                <a:gd name="T52" fmla="*/ 730 w 1946"/>
                <a:gd name="T53" fmla="*/ 470 h 1035"/>
                <a:gd name="T54" fmla="*/ 667 w 1946"/>
                <a:gd name="T55" fmla="*/ 380 h 1035"/>
                <a:gd name="T56" fmla="*/ 626 w 1946"/>
                <a:gd name="T57" fmla="*/ 272 h 1035"/>
                <a:gd name="T58" fmla="*/ 612 w 1946"/>
                <a:gd name="T59" fmla="*/ 155 h 1035"/>
                <a:gd name="T60" fmla="*/ 1924 w 1946"/>
                <a:gd name="T61" fmla="*/ 890 h 1035"/>
                <a:gd name="T62" fmla="*/ 1878 w 1946"/>
                <a:gd name="T63" fmla="*/ 798 h 1035"/>
                <a:gd name="T64" fmla="*/ 1798 w 1946"/>
                <a:gd name="T65" fmla="*/ 725 h 1035"/>
                <a:gd name="T66" fmla="*/ 1669 w 1946"/>
                <a:gd name="T67" fmla="*/ 676 h 1035"/>
                <a:gd name="T68" fmla="*/ 1533 w 1946"/>
                <a:gd name="T69" fmla="*/ 559 h 1035"/>
                <a:gd name="T70" fmla="*/ 1587 w 1946"/>
                <a:gd name="T71" fmla="*/ 524 h 1035"/>
                <a:gd name="T72" fmla="*/ 1646 w 1946"/>
                <a:gd name="T73" fmla="*/ 459 h 1035"/>
                <a:gd name="T74" fmla="*/ 1687 w 1946"/>
                <a:gd name="T75" fmla="*/ 375 h 1035"/>
                <a:gd name="T76" fmla="*/ 1706 w 1946"/>
                <a:gd name="T77" fmla="*/ 283 h 1035"/>
                <a:gd name="T78" fmla="*/ 1701 w 1946"/>
                <a:gd name="T79" fmla="*/ 203 h 1035"/>
                <a:gd name="T80" fmla="*/ 1663 w 1946"/>
                <a:gd name="T81" fmla="*/ 108 h 1035"/>
                <a:gd name="T82" fmla="*/ 1593 w 1946"/>
                <a:gd name="T83" fmla="*/ 39 h 1035"/>
                <a:gd name="T84" fmla="*/ 1503 w 1946"/>
                <a:gd name="T85" fmla="*/ 5 h 1035"/>
                <a:gd name="T86" fmla="*/ 1432 w 1946"/>
                <a:gd name="T87" fmla="*/ 0 h 1035"/>
                <a:gd name="T88" fmla="*/ 1364 w 1946"/>
                <a:gd name="T89" fmla="*/ 14 h 1035"/>
                <a:gd name="T90" fmla="*/ 1318 w 1946"/>
                <a:gd name="T91" fmla="*/ 35 h 1035"/>
                <a:gd name="T92" fmla="*/ 1335 w 1946"/>
                <a:gd name="T93" fmla="*/ 155 h 1035"/>
                <a:gd name="T94" fmla="*/ 1327 w 1946"/>
                <a:gd name="T95" fmla="*/ 244 h 1035"/>
                <a:gd name="T96" fmla="*/ 1292 w 1946"/>
                <a:gd name="T97" fmla="*/ 355 h 1035"/>
                <a:gd name="T98" fmla="*/ 1234 w 1946"/>
                <a:gd name="T99" fmla="*/ 450 h 1035"/>
                <a:gd name="T100" fmla="*/ 1158 w 1946"/>
                <a:gd name="T101" fmla="*/ 524 h 1035"/>
                <a:gd name="T102" fmla="*/ 1196 w 1946"/>
                <a:gd name="T103" fmla="*/ 546 h 1035"/>
                <a:gd name="T104" fmla="*/ 1365 w 1946"/>
                <a:gd name="T105" fmla="*/ 595 h 1035"/>
                <a:gd name="T106" fmla="*/ 1438 w 1946"/>
                <a:gd name="T107" fmla="*/ 636 h 1035"/>
                <a:gd name="T108" fmla="*/ 1482 w 1946"/>
                <a:gd name="T109" fmla="*/ 673 h 1035"/>
                <a:gd name="T110" fmla="*/ 1536 w 1946"/>
                <a:gd name="T111" fmla="*/ 741 h 1035"/>
                <a:gd name="T112" fmla="*/ 1571 w 1946"/>
                <a:gd name="T113" fmla="*/ 817 h 1035"/>
                <a:gd name="T114" fmla="*/ 1609 w 1946"/>
                <a:gd name="T115" fmla="*/ 981 h 1035"/>
                <a:gd name="T116" fmla="*/ 1940 w 1946"/>
                <a:gd name="T117" fmla="*/ 951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46" h="1035">
                  <a:moveTo>
                    <a:pt x="612" y="155"/>
                  </a:moveTo>
                  <a:lnTo>
                    <a:pt x="612" y="155"/>
                  </a:lnTo>
                  <a:lnTo>
                    <a:pt x="613" y="123"/>
                  </a:lnTo>
                  <a:lnTo>
                    <a:pt x="616" y="93"/>
                  </a:lnTo>
                  <a:lnTo>
                    <a:pt x="623" y="63"/>
                  </a:lnTo>
                  <a:lnTo>
                    <a:pt x="631" y="35"/>
                  </a:lnTo>
                  <a:lnTo>
                    <a:pt x="631" y="35"/>
                  </a:lnTo>
                  <a:lnTo>
                    <a:pt x="615" y="27"/>
                  </a:lnTo>
                  <a:lnTo>
                    <a:pt x="599" y="20"/>
                  </a:lnTo>
                  <a:lnTo>
                    <a:pt x="583" y="14"/>
                  </a:lnTo>
                  <a:lnTo>
                    <a:pt x="567" y="9"/>
                  </a:lnTo>
                  <a:lnTo>
                    <a:pt x="550" y="5"/>
                  </a:lnTo>
                  <a:lnTo>
                    <a:pt x="532" y="1"/>
                  </a:lnTo>
                  <a:lnTo>
                    <a:pt x="515" y="0"/>
                  </a:lnTo>
                  <a:lnTo>
                    <a:pt x="496" y="0"/>
                  </a:lnTo>
                  <a:lnTo>
                    <a:pt x="496" y="0"/>
                  </a:lnTo>
                  <a:lnTo>
                    <a:pt x="471" y="1"/>
                  </a:lnTo>
                  <a:lnTo>
                    <a:pt x="445" y="5"/>
                  </a:lnTo>
                  <a:lnTo>
                    <a:pt x="420" y="9"/>
                  </a:lnTo>
                  <a:lnTo>
                    <a:pt x="396" y="17"/>
                  </a:lnTo>
                  <a:lnTo>
                    <a:pt x="374" y="28"/>
                  </a:lnTo>
                  <a:lnTo>
                    <a:pt x="354" y="39"/>
                  </a:lnTo>
                  <a:lnTo>
                    <a:pt x="333" y="54"/>
                  </a:lnTo>
                  <a:lnTo>
                    <a:pt x="316" y="70"/>
                  </a:lnTo>
                  <a:lnTo>
                    <a:pt x="298" y="87"/>
                  </a:lnTo>
                  <a:lnTo>
                    <a:pt x="284" y="108"/>
                  </a:lnTo>
                  <a:lnTo>
                    <a:pt x="271" y="128"/>
                  </a:lnTo>
                  <a:lnTo>
                    <a:pt x="260" y="152"/>
                  </a:lnTo>
                  <a:lnTo>
                    <a:pt x="252" y="176"/>
                  </a:lnTo>
                  <a:lnTo>
                    <a:pt x="246" y="203"/>
                  </a:lnTo>
                  <a:lnTo>
                    <a:pt x="241" y="229"/>
                  </a:lnTo>
                  <a:lnTo>
                    <a:pt x="241" y="260"/>
                  </a:lnTo>
                  <a:lnTo>
                    <a:pt x="241" y="260"/>
                  </a:lnTo>
                  <a:lnTo>
                    <a:pt x="241" y="283"/>
                  </a:lnTo>
                  <a:lnTo>
                    <a:pt x="244" y="307"/>
                  </a:lnTo>
                  <a:lnTo>
                    <a:pt x="247" y="329"/>
                  </a:lnTo>
                  <a:lnTo>
                    <a:pt x="254" y="353"/>
                  </a:lnTo>
                  <a:lnTo>
                    <a:pt x="260" y="375"/>
                  </a:lnTo>
                  <a:lnTo>
                    <a:pt x="268" y="397"/>
                  </a:lnTo>
                  <a:lnTo>
                    <a:pt x="278" y="418"/>
                  </a:lnTo>
                  <a:lnTo>
                    <a:pt x="289" y="438"/>
                  </a:lnTo>
                  <a:lnTo>
                    <a:pt x="301" y="459"/>
                  </a:lnTo>
                  <a:lnTo>
                    <a:pt x="314" y="476"/>
                  </a:lnTo>
                  <a:lnTo>
                    <a:pt x="328" y="494"/>
                  </a:lnTo>
                  <a:lnTo>
                    <a:pt x="344" y="510"/>
                  </a:lnTo>
                  <a:lnTo>
                    <a:pt x="360" y="524"/>
                  </a:lnTo>
                  <a:lnTo>
                    <a:pt x="377" y="538"/>
                  </a:lnTo>
                  <a:lnTo>
                    <a:pt x="395" y="549"/>
                  </a:lnTo>
                  <a:lnTo>
                    <a:pt x="414" y="559"/>
                  </a:lnTo>
                  <a:lnTo>
                    <a:pt x="414" y="659"/>
                  </a:lnTo>
                  <a:lnTo>
                    <a:pt x="414" y="659"/>
                  </a:lnTo>
                  <a:lnTo>
                    <a:pt x="355" y="663"/>
                  </a:lnTo>
                  <a:lnTo>
                    <a:pt x="304" y="671"/>
                  </a:lnTo>
                  <a:lnTo>
                    <a:pt x="259" y="681"/>
                  </a:lnTo>
                  <a:lnTo>
                    <a:pt x="216" y="693"/>
                  </a:lnTo>
                  <a:lnTo>
                    <a:pt x="198" y="701"/>
                  </a:lnTo>
                  <a:lnTo>
                    <a:pt x="179" y="709"/>
                  </a:lnTo>
                  <a:lnTo>
                    <a:pt x="164" y="717"/>
                  </a:lnTo>
                  <a:lnTo>
                    <a:pt x="148" y="727"/>
                  </a:lnTo>
                  <a:lnTo>
                    <a:pt x="133" y="734"/>
                  </a:lnTo>
                  <a:lnTo>
                    <a:pt x="119" y="746"/>
                  </a:lnTo>
                  <a:lnTo>
                    <a:pt x="108" y="755"/>
                  </a:lnTo>
                  <a:lnTo>
                    <a:pt x="95" y="766"/>
                  </a:lnTo>
                  <a:lnTo>
                    <a:pt x="75" y="788"/>
                  </a:lnTo>
                  <a:lnTo>
                    <a:pt x="57" y="814"/>
                  </a:lnTo>
                  <a:lnTo>
                    <a:pt x="43" y="839"/>
                  </a:lnTo>
                  <a:lnTo>
                    <a:pt x="31" y="867"/>
                  </a:lnTo>
                  <a:lnTo>
                    <a:pt x="21" y="896"/>
                  </a:lnTo>
                  <a:lnTo>
                    <a:pt x="13" y="926"/>
                  </a:lnTo>
                  <a:lnTo>
                    <a:pt x="7" y="956"/>
                  </a:lnTo>
                  <a:lnTo>
                    <a:pt x="0" y="989"/>
                  </a:lnTo>
                  <a:lnTo>
                    <a:pt x="338" y="1035"/>
                  </a:lnTo>
                  <a:lnTo>
                    <a:pt x="338" y="981"/>
                  </a:lnTo>
                  <a:lnTo>
                    <a:pt x="338" y="981"/>
                  </a:lnTo>
                  <a:lnTo>
                    <a:pt x="344" y="942"/>
                  </a:lnTo>
                  <a:lnTo>
                    <a:pt x="352" y="902"/>
                  </a:lnTo>
                  <a:lnTo>
                    <a:pt x="361" y="863"/>
                  </a:lnTo>
                  <a:lnTo>
                    <a:pt x="374" y="823"/>
                  </a:lnTo>
                  <a:lnTo>
                    <a:pt x="388" y="787"/>
                  </a:lnTo>
                  <a:lnTo>
                    <a:pt x="398" y="768"/>
                  </a:lnTo>
                  <a:lnTo>
                    <a:pt x="407" y="750"/>
                  </a:lnTo>
                  <a:lnTo>
                    <a:pt x="418" y="733"/>
                  </a:lnTo>
                  <a:lnTo>
                    <a:pt x="430" y="717"/>
                  </a:lnTo>
                  <a:lnTo>
                    <a:pt x="442" y="700"/>
                  </a:lnTo>
                  <a:lnTo>
                    <a:pt x="456" y="684"/>
                  </a:lnTo>
                  <a:lnTo>
                    <a:pt x="456" y="684"/>
                  </a:lnTo>
                  <a:lnTo>
                    <a:pt x="471" y="671"/>
                  </a:lnTo>
                  <a:lnTo>
                    <a:pt x="485" y="659"/>
                  </a:lnTo>
                  <a:lnTo>
                    <a:pt x="501" y="646"/>
                  </a:lnTo>
                  <a:lnTo>
                    <a:pt x="518" y="633"/>
                  </a:lnTo>
                  <a:lnTo>
                    <a:pt x="536" y="622"/>
                  </a:lnTo>
                  <a:lnTo>
                    <a:pt x="555" y="611"/>
                  </a:lnTo>
                  <a:lnTo>
                    <a:pt x="575" y="602"/>
                  </a:lnTo>
                  <a:lnTo>
                    <a:pt x="596" y="592"/>
                  </a:lnTo>
                  <a:lnTo>
                    <a:pt x="618" y="583"/>
                  </a:lnTo>
                  <a:lnTo>
                    <a:pt x="642" y="575"/>
                  </a:lnTo>
                  <a:lnTo>
                    <a:pt x="667" y="567"/>
                  </a:lnTo>
                  <a:lnTo>
                    <a:pt x="692" y="559"/>
                  </a:lnTo>
                  <a:lnTo>
                    <a:pt x="721" y="552"/>
                  </a:lnTo>
                  <a:lnTo>
                    <a:pt x="749" y="548"/>
                  </a:lnTo>
                  <a:lnTo>
                    <a:pt x="779" y="543"/>
                  </a:lnTo>
                  <a:lnTo>
                    <a:pt x="810" y="538"/>
                  </a:lnTo>
                  <a:lnTo>
                    <a:pt x="810" y="538"/>
                  </a:lnTo>
                  <a:lnTo>
                    <a:pt x="810" y="538"/>
                  </a:lnTo>
                  <a:lnTo>
                    <a:pt x="789" y="524"/>
                  </a:lnTo>
                  <a:lnTo>
                    <a:pt x="768" y="508"/>
                  </a:lnTo>
                  <a:lnTo>
                    <a:pt x="749" y="489"/>
                  </a:lnTo>
                  <a:lnTo>
                    <a:pt x="730" y="470"/>
                  </a:lnTo>
                  <a:lnTo>
                    <a:pt x="713" y="450"/>
                  </a:lnTo>
                  <a:lnTo>
                    <a:pt x="697" y="427"/>
                  </a:lnTo>
                  <a:lnTo>
                    <a:pt x="681" y="404"/>
                  </a:lnTo>
                  <a:lnTo>
                    <a:pt x="667" y="380"/>
                  </a:lnTo>
                  <a:lnTo>
                    <a:pt x="654" y="355"/>
                  </a:lnTo>
                  <a:lnTo>
                    <a:pt x="643" y="328"/>
                  </a:lnTo>
                  <a:lnTo>
                    <a:pt x="634" y="301"/>
                  </a:lnTo>
                  <a:lnTo>
                    <a:pt x="626" y="272"/>
                  </a:lnTo>
                  <a:lnTo>
                    <a:pt x="620" y="244"/>
                  </a:lnTo>
                  <a:lnTo>
                    <a:pt x="615" y="215"/>
                  </a:lnTo>
                  <a:lnTo>
                    <a:pt x="613" y="185"/>
                  </a:lnTo>
                  <a:lnTo>
                    <a:pt x="612" y="155"/>
                  </a:lnTo>
                  <a:lnTo>
                    <a:pt x="612" y="155"/>
                  </a:lnTo>
                  <a:close/>
                  <a:moveTo>
                    <a:pt x="1932" y="915"/>
                  </a:moveTo>
                  <a:lnTo>
                    <a:pt x="1932" y="915"/>
                  </a:lnTo>
                  <a:lnTo>
                    <a:pt x="1924" y="890"/>
                  </a:lnTo>
                  <a:lnTo>
                    <a:pt x="1915" y="864"/>
                  </a:lnTo>
                  <a:lnTo>
                    <a:pt x="1905" y="842"/>
                  </a:lnTo>
                  <a:lnTo>
                    <a:pt x="1893" y="818"/>
                  </a:lnTo>
                  <a:lnTo>
                    <a:pt x="1878" y="798"/>
                  </a:lnTo>
                  <a:lnTo>
                    <a:pt x="1863" y="777"/>
                  </a:lnTo>
                  <a:lnTo>
                    <a:pt x="1844" y="758"/>
                  </a:lnTo>
                  <a:lnTo>
                    <a:pt x="1821" y="741"/>
                  </a:lnTo>
                  <a:lnTo>
                    <a:pt x="1798" y="725"/>
                  </a:lnTo>
                  <a:lnTo>
                    <a:pt x="1771" y="711"/>
                  </a:lnTo>
                  <a:lnTo>
                    <a:pt x="1741" y="698"/>
                  </a:lnTo>
                  <a:lnTo>
                    <a:pt x="1706" y="687"/>
                  </a:lnTo>
                  <a:lnTo>
                    <a:pt x="1669" y="676"/>
                  </a:lnTo>
                  <a:lnTo>
                    <a:pt x="1628" y="668"/>
                  </a:lnTo>
                  <a:lnTo>
                    <a:pt x="1582" y="663"/>
                  </a:lnTo>
                  <a:lnTo>
                    <a:pt x="1533" y="659"/>
                  </a:lnTo>
                  <a:lnTo>
                    <a:pt x="1533" y="559"/>
                  </a:lnTo>
                  <a:lnTo>
                    <a:pt x="1533" y="559"/>
                  </a:lnTo>
                  <a:lnTo>
                    <a:pt x="1552" y="549"/>
                  </a:lnTo>
                  <a:lnTo>
                    <a:pt x="1570" y="538"/>
                  </a:lnTo>
                  <a:lnTo>
                    <a:pt x="1587" y="524"/>
                  </a:lnTo>
                  <a:lnTo>
                    <a:pt x="1603" y="510"/>
                  </a:lnTo>
                  <a:lnTo>
                    <a:pt x="1619" y="494"/>
                  </a:lnTo>
                  <a:lnTo>
                    <a:pt x="1633" y="476"/>
                  </a:lnTo>
                  <a:lnTo>
                    <a:pt x="1646" y="459"/>
                  </a:lnTo>
                  <a:lnTo>
                    <a:pt x="1658" y="438"/>
                  </a:lnTo>
                  <a:lnTo>
                    <a:pt x="1669" y="418"/>
                  </a:lnTo>
                  <a:lnTo>
                    <a:pt x="1679" y="397"/>
                  </a:lnTo>
                  <a:lnTo>
                    <a:pt x="1687" y="375"/>
                  </a:lnTo>
                  <a:lnTo>
                    <a:pt x="1693" y="353"/>
                  </a:lnTo>
                  <a:lnTo>
                    <a:pt x="1699" y="329"/>
                  </a:lnTo>
                  <a:lnTo>
                    <a:pt x="1704" y="307"/>
                  </a:lnTo>
                  <a:lnTo>
                    <a:pt x="1706" y="283"/>
                  </a:lnTo>
                  <a:lnTo>
                    <a:pt x="1707" y="260"/>
                  </a:lnTo>
                  <a:lnTo>
                    <a:pt x="1707" y="260"/>
                  </a:lnTo>
                  <a:lnTo>
                    <a:pt x="1706" y="229"/>
                  </a:lnTo>
                  <a:lnTo>
                    <a:pt x="1701" y="203"/>
                  </a:lnTo>
                  <a:lnTo>
                    <a:pt x="1695" y="176"/>
                  </a:lnTo>
                  <a:lnTo>
                    <a:pt x="1687" y="152"/>
                  </a:lnTo>
                  <a:lnTo>
                    <a:pt x="1676" y="128"/>
                  </a:lnTo>
                  <a:lnTo>
                    <a:pt x="1663" y="108"/>
                  </a:lnTo>
                  <a:lnTo>
                    <a:pt x="1649" y="87"/>
                  </a:lnTo>
                  <a:lnTo>
                    <a:pt x="1631" y="70"/>
                  </a:lnTo>
                  <a:lnTo>
                    <a:pt x="1614" y="54"/>
                  </a:lnTo>
                  <a:lnTo>
                    <a:pt x="1593" y="39"/>
                  </a:lnTo>
                  <a:lnTo>
                    <a:pt x="1573" y="28"/>
                  </a:lnTo>
                  <a:lnTo>
                    <a:pt x="1551" y="17"/>
                  </a:lnTo>
                  <a:lnTo>
                    <a:pt x="1527" y="9"/>
                  </a:lnTo>
                  <a:lnTo>
                    <a:pt x="1503" y="5"/>
                  </a:lnTo>
                  <a:lnTo>
                    <a:pt x="1478" y="1"/>
                  </a:lnTo>
                  <a:lnTo>
                    <a:pt x="1451" y="0"/>
                  </a:lnTo>
                  <a:lnTo>
                    <a:pt x="1451" y="0"/>
                  </a:lnTo>
                  <a:lnTo>
                    <a:pt x="1432" y="0"/>
                  </a:lnTo>
                  <a:lnTo>
                    <a:pt x="1414" y="1"/>
                  </a:lnTo>
                  <a:lnTo>
                    <a:pt x="1397" y="5"/>
                  </a:lnTo>
                  <a:lnTo>
                    <a:pt x="1380" y="9"/>
                  </a:lnTo>
                  <a:lnTo>
                    <a:pt x="1364" y="14"/>
                  </a:lnTo>
                  <a:lnTo>
                    <a:pt x="1348" y="20"/>
                  </a:lnTo>
                  <a:lnTo>
                    <a:pt x="1332" y="27"/>
                  </a:lnTo>
                  <a:lnTo>
                    <a:pt x="1318" y="35"/>
                  </a:lnTo>
                  <a:lnTo>
                    <a:pt x="1318" y="35"/>
                  </a:lnTo>
                  <a:lnTo>
                    <a:pt x="1326" y="63"/>
                  </a:lnTo>
                  <a:lnTo>
                    <a:pt x="1330" y="93"/>
                  </a:lnTo>
                  <a:lnTo>
                    <a:pt x="1334" y="123"/>
                  </a:lnTo>
                  <a:lnTo>
                    <a:pt x="1335" y="155"/>
                  </a:lnTo>
                  <a:lnTo>
                    <a:pt x="1335" y="155"/>
                  </a:lnTo>
                  <a:lnTo>
                    <a:pt x="1334" y="185"/>
                  </a:lnTo>
                  <a:lnTo>
                    <a:pt x="1332" y="215"/>
                  </a:lnTo>
                  <a:lnTo>
                    <a:pt x="1327" y="244"/>
                  </a:lnTo>
                  <a:lnTo>
                    <a:pt x="1321" y="272"/>
                  </a:lnTo>
                  <a:lnTo>
                    <a:pt x="1313" y="301"/>
                  </a:lnTo>
                  <a:lnTo>
                    <a:pt x="1304" y="328"/>
                  </a:lnTo>
                  <a:lnTo>
                    <a:pt x="1292" y="355"/>
                  </a:lnTo>
                  <a:lnTo>
                    <a:pt x="1280" y="380"/>
                  </a:lnTo>
                  <a:lnTo>
                    <a:pt x="1266" y="404"/>
                  </a:lnTo>
                  <a:lnTo>
                    <a:pt x="1251" y="427"/>
                  </a:lnTo>
                  <a:lnTo>
                    <a:pt x="1234" y="450"/>
                  </a:lnTo>
                  <a:lnTo>
                    <a:pt x="1216" y="470"/>
                  </a:lnTo>
                  <a:lnTo>
                    <a:pt x="1199" y="489"/>
                  </a:lnTo>
                  <a:lnTo>
                    <a:pt x="1178" y="508"/>
                  </a:lnTo>
                  <a:lnTo>
                    <a:pt x="1158" y="524"/>
                  </a:lnTo>
                  <a:lnTo>
                    <a:pt x="1137" y="538"/>
                  </a:lnTo>
                  <a:lnTo>
                    <a:pt x="1137" y="538"/>
                  </a:lnTo>
                  <a:lnTo>
                    <a:pt x="1137" y="538"/>
                  </a:lnTo>
                  <a:lnTo>
                    <a:pt x="1196" y="546"/>
                  </a:lnTo>
                  <a:lnTo>
                    <a:pt x="1250" y="557"/>
                  </a:lnTo>
                  <a:lnTo>
                    <a:pt x="1299" y="571"/>
                  </a:lnTo>
                  <a:lnTo>
                    <a:pt x="1345" y="587"/>
                  </a:lnTo>
                  <a:lnTo>
                    <a:pt x="1365" y="595"/>
                  </a:lnTo>
                  <a:lnTo>
                    <a:pt x="1386" y="605"/>
                  </a:lnTo>
                  <a:lnTo>
                    <a:pt x="1403" y="614"/>
                  </a:lnTo>
                  <a:lnTo>
                    <a:pt x="1422" y="625"/>
                  </a:lnTo>
                  <a:lnTo>
                    <a:pt x="1438" y="636"/>
                  </a:lnTo>
                  <a:lnTo>
                    <a:pt x="1454" y="647"/>
                  </a:lnTo>
                  <a:lnTo>
                    <a:pt x="1468" y="660"/>
                  </a:lnTo>
                  <a:lnTo>
                    <a:pt x="1482" y="673"/>
                  </a:lnTo>
                  <a:lnTo>
                    <a:pt x="1482" y="673"/>
                  </a:lnTo>
                  <a:lnTo>
                    <a:pt x="1498" y="689"/>
                  </a:lnTo>
                  <a:lnTo>
                    <a:pt x="1511" y="704"/>
                  </a:lnTo>
                  <a:lnTo>
                    <a:pt x="1524" y="722"/>
                  </a:lnTo>
                  <a:lnTo>
                    <a:pt x="1536" y="741"/>
                  </a:lnTo>
                  <a:lnTo>
                    <a:pt x="1546" y="758"/>
                  </a:lnTo>
                  <a:lnTo>
                    <a:pt x="1555" y="777"/>
                  </a:lnTo>
                  <a:lnTo>
                    <a:pt x="1565" y="798"/>
                  </a:lnTo>
                  <a:lnTo>
                    <a:pt x="1571" y="817"/>
                  </a:lnTo>
                  <a:lnTo>
                    <a:pt x="1584" y="858"/>
                  </a:lnTo>
                  <a:lnTo>
                    <a:pt x="1595" y="899"/>
                  </a:lnTo>
                  <a:lnTo>
                    <a:pt x="1603" y="940"/>
                  </a:lnTo>
                  <a:lnTo>
                    <a:pt x="1609" y="981"/>
                  </a:lnTo>
                  <a:lnTo>
                    <a:pt x="1611" y="1035"/>
                  </a:lnTo>
                  <a:lnTo>
                    <a:pt x="1946" y="989"/>
                  </a:lnTo>
                  <a:lnTo>
                    <a:pt x="1946" y="989"/>
                  </a:lnTo>
                  <a:lnTo>
                    <a:pt x="1940" y="951"/>
                  </a:lnTo>
                  <a:lnTo>
                    <a:pt x="1932" y="915"/>
                  </a:lnTo>
                  <a:lnTo>
                    <a:pt x="1932" y="9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71" name="Freeform 111"/>
            <p:cNvSpPr>
              <a:spLocks/>
            </p:cNvSpPr>
            <p:nvPr/>
          </p:nvSpPr>
          <p:spPr bwMode="auto">
            <a:xfrm>
              <a:off x="6359526" y="3914775"/>
              <a:ext cx="466725" cy="527050"/>
            </a:xfrm>
            <a:custGeom>
              <a:avLst/>
              <a:gdLst>
                <a:gd name="T0" fmla="*/ 294 w 587"/>
                <a:gd name="T1" fmla="*/ 663 h 663"/>
                <a:gd name="T2" fmla="*/ 329 w 587"/>
                <a:gd name="T3" fmla="*/ 660 h 663"/>
                <a:gd name="T4" fmla="*/ 359 w 587"/>
                <a:gd name="T5" fmla="*/ 652 h 663"/>
                <a:gd name="T6" fmla="*/ 389 w 587"/>
                <a:gd name="T7" fmla="*/ 641 h 663"/>
                <a:gd name="T8" fmla="*/ 410 w 587"/>
                <a:gd name="T9" fmla="*/ 630 h 663"/>
                <a:gd name="T10" fmla="*/ 449 w 587"/>
                <a:gd name="T11" fmla="*/ 602 h 663"/>
                <a:gd name="T12" fmla="*/ 486 w 587"/>
                <a:gd name="T13" fmla="*/ 567 h 663"/>
                <a:gd name="T14" fmla="*/ 517 w 587"/>
                <a:gd name="T15" fmla="*/ 526 h 663"/>
                <a:gd name="T16" fmla="*/ 543 w 587"/>
                <a:gd name="T17" fmla="*/ 480 h 663"/>
                <a:gd name="T18" fmla="*/ 563 w 587"/>
                <a:gd name="T19" fmla="*/ 431 h 663"/>
                <a:gd name="T20" fmla="*/ 578 w 587"/>
                <a:gd name="T21" fmla="*/ 378 h 663"/>
                <a:gd name="T22" fmla="*/ 586 w 587"/>
                <a:gd name="T23" fmla="*/ 325 h 663"/>
                <a:gd name="T24" fmla="*/ 587 w 587"/>
                <a:gd name="T25" fmla="*/ 298 h 663"/>
                <a:gd name="T26" fmla="*/ 581 w 587"/>
                <a:gd name="T27" fmla="*/ 233 h 663"/>
                <a:gd name="T28" fmla="*/ 563 w 587"/>
                <a:gd name="T29" fmla="*/ 174 h 663"/>
                <a:gd name="T30" fmla="*/ 536 w 587"/>
                <a:gd name="T31" fmla="*/ 123 h 663"/>
                <a:gd name="T32" fmla="*/ 502 w 587"/>
                <a:gd name="T33" fmla="*/ 81 h 663"/>
                <a:gd name="T34" fmla="*/ 457 w 587"/>
                <a:gd name="T35" fmla="*/ 46 h 663"/>
                <a:gd name="T36" fmla="*/ 408 w 587"/>
                <a:gd name="T37" fmla="*/ 21 h 663"/>
                <a:gd name="T38" fmla="*/ 353 w 587"/>
                <a:gd name="T39" fmla="*/ 6 h 663"/>
                <a:gd name="T40" fmla="*/ 294 w 587"/>
                <a:gd name="T41" fmla="*/ 0 h 663"/>
                <a:gd name="T42" fmla="*/ 264 w 587"/>
                <a:gd name="T43" fmla="*/ 2 h 663"/>
                <a:gd name="T44" fmla="*/ 206 w 587"/>
                <a:gd name="T45" fmla="*/ 13 h 663"/>
                <a:gd name="T46" fmla="*/ 153 w 587"/>
                <a:gd name="T47" fmla="*/ 33 h 663"/>
                <a:gd name="T48" fmla="*/ 107 w 587"/>
                <a:gd name="T49" fmla="*/ 62 h 663"/>
                <a:gd name="T50" fmla="*/ 68 w 587"/>
                <a:gd name="T51" fmla="*/ 101 h 663"/>
                <a:gd name="T52" fmla="*/ 36 w 587"/>
                <a:gd name="T53" fmla="*/ 147 h 663"/>
                <a:gd name="T54" fmla="*/ 14 w 587"/>
                <a:gd name="T55" fmla="*/ 203 h 663"/>
                <a:gd name="T56" fmla="*/ 1 w 587"/>
                <a:gd name="T57" fmla="*/ 264 h 663"/>
                <a:gd name="T58" fmla="*/ 0 w 587"/>
                <a:gd name="T59" fmla="*/ 298 h 663"/>
                <a:gd name="T60" fmla="*/ 4 w 587"/>
                <a:gd name="T61" fmla="*/ 351 h 663"/>
                <a:gd name="T62" fmla="*/ 16 w 587"/>
                <a:gd name="T63" fmla="*/ 405 h 663"/>
                <a:gd name="T64" fmla="*/ 33 w 587"/>
                <a:gd name="T65" fmla="*/ 456 h 663"/>
                <a:gd name="T66" fmla="*/ 57 w 587"/>
                <a:gd name="T67" fmla="*/ 503 h 663"/>
                <a:gd name="T68" fmla="*/ 85 w 587"/>
                <a:gd name="T69" fmla="*/ 548 h 663"/>
                <a:gd name="T70" fmla="*/ 118 w 587"/>
                <a:gd name="T71" fmla="*/ 586 h 663"/>
                <a:gd name="T72" fmla="*/ 156 w 587"/>
                <a:gd name="T73" fmla="*/ 617 h 663"/>
                <a:gd name="T74" fmla="*/ 199 w 587"/>
                <a:gd name="T75" fmla="*/ 641 h 663"/>
                <a:gd name="T76" fmla="*/ 207 w 587"/>
                <a:gd name="T77" fmla="*/ 644 h 663"/>
                <a:gd name="T78" fmla="*/ 242 w 587"/>
                <a:gd name="T79" fmla="*/ 657 h 663"/>
                <a:gd name="T80" fmla="*/ 277 w 587"/>
                <a:gd name="T81" fmla="*/ 663 h 663"/>
                <a:gd name="T82" fmla="*/ 294 w 587"/>
                <a:gd name="T83" fmla="*/ 663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7" h="663">
                  <a:moveTo>
                    <a:pt x="294" y="663"/>
                  </a:moveTo>
                  <a:lnTo>
                    <a:pt x="294" y="663"/>
                  </a:lnTo>
                  <a:lnTo>
                    <a:pt x="312" y="663"/>
                  </a:lnTo>
                  <a:lnTo>
                    <a:pt x="329" y="660"/>
                  </a:lnTo>
                  <a:lnTo>
                    <a:pt x="345" y="657"/>
                  </a:lnTo>
                  <a:lnTo>
                    <a:pt x="359" y="652"/>
                  </a:lnTo>
                  <a:lnTo>
                    <a:pt x="381" y="644"/>
                  </a:lnTo>
                  <a:lnTo>
                    <a:pt x="389" y="641"/>
                  </a:lnTo>
                  <a:lnTo>
                    <a:pt x="389" y="641"/>
                  </a:lnTo>
                  <a:lnTo>
                    <a:pt x="410" y="630"/>
                  </a:lnTo>
                  <a:lnTo>
                    <a:pt x="430" y="617"/>
                  </a:lnTo>
                  <a:lnTo>
                    <a:pt x="449" y="602"/>
                  </a:lnTo>
                  <a:lnTo>
                    <a:pt x="468" y="586"/>
                  </a:lnTo>
                  <a:lnTo>
                    <a:pt x="486" y="567"/>
                  </a:lnTo>
                  <a:lnTo>
                    <a:pt x="502" y="548"/>
                  </a:lnTo>
                  <a:lnTo>
                    <a:pt x="517" y="526"/>
                  </a:lnTo>
                  <a:lnTo>
                    <a:pt x="532" y="503"/>
                  </a:lnTo>
                  <a:lnTo>
                    <a:pt x="543" y="480"/>
                  </a:lnTo>
                  <a:lnTo>
                    <a:pt x="554" y="456"/>
                  </a:lnTo>
                  <a:lnTo>
                    <a:pt x="563" y="431"/>
                  </a:lnTo>
                  <a:lnTo>
                    <a:pt x="571" y="405"/>
                  </a:lnTo>
                  <a:lnTo>
                    <a:pt x="578" y="378"/>
                  </a:lnTo>
                  <a:lnTo>
                    <a:pt x="582" y="351"/>
                  </a:lnTo>
                  <a:lnTo>
                    <a:pt x="586" y="325"/>
                  </a:lnTo>
                  <a:lnTo>
                    <a:pt x="587" y="298"/>
                  </a:lnTo>
                  <a:lnTo>
                    <a:pt x="587" y="298"/>
                  </a:lnTo>
                  <a:lnTo>
                    <a:pt x="586" y="264"/>
                  </a:lnTo>
                  <a:lnTo>
                    <a:pt x="581" y="233"/>
                  </a:lnTo>
                  <a:lnTo>
                    <a:pt x="573" y="203"/>
                  </a:lnTo>
                  <a:lnTo>
                    <a:pt x="563" y="174"/>
                  </a:lnTo>
                  <a:lnTo>
                    <a:pt x="551" y="147"/>
                  </a:lnTo>
                  <a:lnTo>
                    <a:pt x="536" y="123"/>
                  </a:lnTo>
                  <a:lnTo>
                    <a:pt x="519" y="101"/>
                  </a:lnTo>
                  <a:lnTo>
                    <a:pt x="502" y="81"/>
                  </a:lnTo>
                  <a:lnTo>
                    <a:pt x="479" y="62"/>
                  </a:lnTo>
                  <a:lnTo>
                    <a:pt x="457" y="46"/>
                  </a:lnTo>
                  <a:lnTo>
                    <a:pt x="434" y="33"/>
                  </a:lnTo>
                  <a:lnTo>
                    <a:pt x="408" y="21"/>
                  </a:lnTo>
                  <a:lnTo>
                    <a:pt x="381" y="13"/>
                  </a:lnTo>
                  <a:lnTo>
                    <a:pt x="353" y="6"/>
                  </a:lnTo>
                  <a:lnTo>
                    <a:pt x="324" y="2"/>
                  </a:lnTo>
                  <a:lnTo>
                    <a:pt x="294" y="0"/>
                  </a:lnTo>
                  <a:lnTo>
                    <a:pt x="294" y="0"/>
                  </a:lnTo>
                  <a:lnTo>
                    <a:pt x="264" y="2"/>
                  </a:lnTo>
                  <a:lnTo>
                    <a:pt x="234" y="6"/>
                  </a:lnTo>
                  <a:lnTo>
                    <a:pt x="206" y="13"/>
                  </a:lnTo>
                  <a:lnTo>
                    <a:pt x="179" y="21"/>
                  </a:lnTo>
                  <a:lnTo>
                    <a:pt x="153" y="33"/>
                  </a:lnTo>
                  <a:lnTo>
                    <a:pt x="130" y="46"/>
                  </a:lnTo>
                  <a:lnTo>
                    <a:pt x="107" y="62"/>
                  </a:lnTo>
                  <a:lnTo>
                    <a:pt x="87" y="81"/>
                  </a:lnTo>
                  <a:lnTo>
                    <a:pt x="68" y="101"/>
                  </a:lnTo>
                  <a:lnTo>
                    <a:pt x="50" y="123"/>
                  </a:lnTo>
                  <a:lnTo>
                    <a:pt x="36" y="147"/>
                  </a:lnTo>
                  <a:lnTo>
                    <a:pt x="23" y="174"/>
                  </a:lnTo>
                  <a:lnTo>
                    <a:pt x="14" y="203"/>
                  </a:lnTo>
                  <a:lnTo>
                    <a:pt x="6" y="233"/>
                  </a:lnTo>
                  <a:lnTo>
                    <a:pt x="1" y="264"/>
                  </a:lnTo>
                  <a:lnTo>
                    <a:pt x="0" y="298"/>
                  </a:lnTo>
                  <a:lnTo>
                    <a:pt x="0" y="298"/>
                  </a:lnTo>
                  <a:lnTo>
                    <a:pt x="1" y="325"/>
                  </a:lnTo>
                  <a:lnTo>
                    <a:pt x="4" y="351"/>
                  </a:lnTo>
                  <a:lnTo>
                    <a:pt x="9" y="378"/>
                  </a:lnTo>
                  <a:lnTo>
                    <a:pt x="16" y="405"/>
                  </a:lnTo>
                  <a:lnTo>
                    <a:pt x="23" y="431"/>
                  </a:lnTo>
                  <a:lnTo>
                    <a:pt x="33" y="456"/>
                  </a:lnTo>
                  <a:lnTo>
                    <a:pt x="44" y="480"/>
                  </a:lnTo>
                  <a:lnTo>
                    <a:pt x="57" y="503"/>
                  </a:lnTo>
                  <a:lnTo>
                    <a:pt x="69" y="526"/>
                  </a:lnTo>
                  <a:lnTo>
                    <a:pt x="85" y="548"/>
                  </a:lnTo>
                  <a:lnTo>
                    <a:pt x="101" y="567"/>
                  </a:lnTo>
                  <a:lnTo>
                    <a:pt x="118" y="586"/>
                  </a:lnTo>
                  <a:lnTo>
                    <a:pt x="137" y="602"/>
                  </a:lnTo>
                  <a:lnTo>
                    <a:pt x="156" y="617"/>
                  </a:lnTo>
                  <a:lnTo>
                    <a:pt x="177" y="630"/>
                  </a:lnTo>
                  <a:lnTo>
                    <a:pt x="199" y="641"/>
                  </a:lnTo>
                  <a:lnTo>
                    <a:pt x="199" y="641"/>
                  </a:lnTo>
                  <a:lnTo>
                    <a:pt x="207" y="644"/>
                  </a:lnTo>
                  <a:lnTo>
                    <a:pt x="228" y="652"/>
                  </a:lnTo>
                  <a:lnTo>
                    <a:pt x="242" y="657"/>
                  </a:lnTo>
                  <a:lnTo>
                    <a:pt x="259" y="660"/>
                  </a:lnTo>
                  <a:lnTo>
                    <a:pt x="277" y="663"/>
                  </a:lnTo>
                  <a:lnTo>
                    <a:pt x="294" y="663"/>
                  </a:lnTo>
                  <a:lnTo>
                    <a:pt x="294" y="66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72" name="Freeform 112"/>
            <p:cNvSpPr>
              <a:spLocks/>
            </p:cNvSpPr>
            <p:nvPr/>
          </p:nvSpPr>
          <p:spPr bwMode="auto">
            <a:xfrm>
              <a:off x="6632576" y="4486275"/>
              <a:ext cx="411163" cy="415925"/>
            </a:xfrm>
            <a:custGeom>
              <a:avLst/>
              <a:gdLst>
                <a:gd name="T0" fmla="*/ 509 w 518"/>
                <a:gd name="T1" fmla="*/ 323 h 524"/>
                <a:gd name="T2" fmla="*/ 509 w 518"/>
                <a:gd name="T3" fmla="*/ 323 h 524"/>
                <a:gd name="T4" fmla="*/ 502 w 518"/>
                <a:gd name="T5" fmla="*/ 293 h 524"/>
                <a:gd name="T6" fmla="*/ 494 w 518"/>
                <a:gd name="T7" fmla="*/ 263 h 524"/>
                <a:gd name="T8" fmla="*/ 486 w 518"/>
                <a:gd name="T9" fmla="*/ 235 h 524"/>
                <a:gd name="T10" fmla="*/ 475 w 518"/>
                <a:gd name="T11" fmla="*/ 208 h 524"/>
                <a:gd name="T12" fmla="*/ 464 w 518"/>
                <a:gd name="T13" fmla="*/ 181 h 524"/>
                <a:gd name="T14" fmla="*/ 450 w 518"/>
                <a:gd name="T15" fmla="*/ 155 h 524"/>
                <a:gd name="T16" fmla="*/ 433 w 518"/>
                <a:gd name="T17" fmla="*/ 132 h 524"/>
                <a:gd name="T18" fmla="*/ 414 w 518"/>
                <a:gd name="T19" fmla="*/ 111 h 524"/>
                <a:gd name="T20" fmla="*/ 391 w 518"/>
                <a:gd name="T21" fmla="*/ 91 h 524"/>
                <a:gd name="T22" fmla="*/ 366 w 518"/>
                <a:gd name="T23" fmla="*/ 72 h 524"/>
                <a:gd name="T24" fmla="*/ 336 w 518"/>
                <a:gd name="T25" fmla="*/ 54 h 524"/>
                <a:gd name="T26" fmla="*/ 303 w 518"/>
                <a:gd name="T27" fmla="*/ 40 h 524"/>
                <a:gd name="T28" fmla="*/ 263 w 518"/>
                <a:gd name="T29" fmla="*/ 27 h 524"/>
                <a:gd name="T30" fmla="*/ 220 w 518"/>
                <a:gd name="T31" fmla="*/ 16 h 524"/>
                <a:gd name="T32" fmla="*/ 173 w 518"/>
                <a:gd name="T33" fmla="*/ 7 h 524"/>
                <a:gd name="T34" fmla="*/ 119 w 518"/>
                <a:gd name="T35" fmla="*/ 0 h 524"/>
                <a:gd name="T36" fmla="*/ 0 w 518"/>
                <a:gd name="T37" fmla="*/ 524 h 524"/>
                <a:gd name="T38" fmla="*/ 0 w 518"/>
                <a:gd name="T39" fmla="*/ 524 h 524"/>
                <a:gd name="T40" fmla="*/ 67 w 518"/>
                <a:gd name="T41" fmla="*/ 523 h 524"/>
                <a:gd name="T42" fmla="*/ 127 w 518"/>
                <a:gd name="T43" fmla="*/ 521 h 524"/>
                <a:gd name="T44" fmla="*/ 235 w 518"/>
                <a:gd name="T45" fmla="*/ 515 h 524"/>
                <a:gd name="T46" fmla="*/ 323 w 518"/>
                <a:gd name="T47" fmla="*/ 507 h 524"/>
                <a:gd name="T48" fmla="*/ 396 w 518"/>
                <a:gd name="T49" fmla="*/ 497 h 524"/>
                <a:gd name="T50" fmla="*/ 450 w 518"/>
                <a:gd name="T51" fmla="*/ 488 h 524"/>
                <a:gd name="T52" fmla="*/ 488 w 518"/>
                <a:gd name="T53" fmla="*/ 480 h 524"/>
                <a:gd name="T54" fmla="*/ 518 w 518"/>
                <a:gd name="T55" fmla="*/ 474 h 524"/>
                <a:gd name="T56" fmla="*/ 518 w 518"/>
                <a:gd name="T57" fmla="*/ 474 h 524"/>
                <a:gd name="T58" fmla="*/ 516 w 518"/>
                <a:gd name="T59" fmla="*/ 445 h 524"/>
                <a:gd name="T60" fmla="*/ 513 w 518"/>
                <a:gd name="T61" fmla="*/ 398 h 524"/>
                <a:gd name="T62" fmla="*/ 512 w 518"/>
                <a:gd name="T63" fmla="*/ 352 h 524"/>
                <a:gd name="T64" fmla="*/ 509 w 518"/>
                <a:gd name="T65" fmla="*/ 323 h 524"/>
                <a:gd name="T66" fmla="*/ 509 w 518"/>
                <a:gd name="T67" fmla="*/ 323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18" h="524">
                  <a:moveTo>
                    <a:pt x="509" y="323"/>
                  </a:moveTo>
                  <a:lnTo>
                    <a:pt x="509" y="323"/>
                  </a:lnTo>
                  <a:lnTo>
                    <a:pt x="502" y="293"/>
                  </a:lnTo>
                  <a:lnTo>
                    <a:pt x="494" y="263"/>
                  </a:lnTo>
                  <a:lnTo>
                    <a:pt x="486" y="235"/>
                  </a:lnTo>
                  <a:lnTo>
                    <a:pt x="475" y="208"/>
                  </a:lnTo>
                  <a:lnTo>
                    <a:pt x="464" y="181"/>
                  </a:lnTo>
                  <a:lnTo>
                    <a:pt x="450" y="155"/>
                  </a:lnTo>
                  <a:lnTo>
                    <a:pt x="433" y="132"/>
                  </a:lnTo>
                  <a:lnTo>
                    <a:pt x="414" y="111"/>
                  </a:lnTo>
                  <a:lnTo>
                    <a:pt x="391" y="91"/>
                  </a:lnTo>
                  <a:lnTo>
                    <a:pt x="366" y="72"/>
                  </a:lnTo>
                  <a:lnTo>
                    <a:pt x="336" y="54"/>
                  </a:lnTo>
                  <a:lnTo>
                    <a:pt x="303" y="40"/>
                  </a:lnTo>
                  <a:lnTo>
                    <a:pt x="263" y="27"/>
                  </a:lnTo>
                  <a:lnTo>
                    <a:pt x="220" y="16"/>
                  </a:lnTo>
                  <a:lnTo>
                    <a:pt x="173" y="7"/>
                  </a:lnTo>
                  <a:lnTo>
                    <a:pt x="119" y="0"/>
                  </a:lnTo>
                  <a:lnTo>
                    <a:pt x="0" y="524"/>
                  </a:lnTo>
                  <a:lnTo>
                    <a:pt x="0" y="524"/>
                  </a:lnTo>
                  <a:lnTo>
                    <a:pt x="67" y="523"/>
                  </a:lnTo>
                  <a:lnTo>
                    <a:pt x="127" y="521"/>
                  </a:lnTo>
                  <a:lnTo>
                    <a:pt x="235" y="515"/>
                  </a:lnTo>
                  <a:lnTo>
                    <a:pt x="323" y="507"/>
                  </a:lnTo>
                  <a:lnTo>
                    <a:pt x="396" y="497"/>
                  </a:lnTo>
                  <a:lnTo>
                    <a:pt x="450" y="488"/>
                  </a:lnTo>
                  <a:lnTo>
                    <a:pt x="488" y="480"/>
                  </a:lnTo>
                  <a:lnTo>
                    <a:pt x="518" y="474"/>
                  </a:lnTo>
                  <a:lnTo>
                    <a:pt x="518" y="474"/>
                  </a:lnTo>
                  <a:lnTo>
                    <a:pt x="516" y="445"/>
                  </a:lnTo>
                  <a:lnTo>
                    <a:pt x="513" y="398"/>
                  </a:lnTo>
                  <a:lnTo>
                    <a:pt x="512" y="352"/>
                  </a:lnTo>
                  <a:lnTo>
                    <a:pt x="509" y="323"/>
                  </a:lnTo>
                  <a:lnTo>
                    <a:pt x="509" y="3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73" name="Freeform 113"/>
            <p:cNvSpPr>
              <a:spLocks/>
            </p:cNvSpPr>
            <p:nvPr/>
          </p:nvSpPr>
          <p:spPr bwMode="auto">
            <a:xfrm>
              <a:off x="6142038" y="4486275"/>
              <a:ext cx="411163" cy="415925"/>
            </a:xfrm>
            <a:custGeom>
              <a:avLst/>
              <a:gdLst>
                <a:gd name="T0" fmla="*/ 8 w 518"/>
                <a:gd name="T1" fmla="*/ 331 h 524"/>
                <a:gd name="T2" fmla="*/ 8 w 518"/>
                <a:gd name="T3" fmla="*/ 331 h 524"/>
                <a:gd name="T4" fmla="*/ 5 w 518"/>
                <a:gd name="T5" fmla="*/ 358 h 524"/>
                <a:gd name="T6" fmla="*/ 3 w 518"/>
                <a:gd name="T7" fmla="*/ 402 h 524"/>
                <a:gd name="T8" fmla="*/ 1 w 518"/>
                <a:gd name="T9" fmla="*/ 447 h 524"/>
                <a:gd name="T10" fmla="*/ 0 w 518"/>
                <a:gd name="T11" fmla="*/ 474 h 524"/>
                <a:gd name="T12" fmla="*/ 0 w 518"/>
                <a:gd name="T13" fmla="*/ 474 h 524"/>
                <a:gd name="T14" fmla="*/ 6 w 518"/>
                <a:gd name="T15" fmla="*/ 475 h 524"/>
                <a:gd name="T16" fmla="*/ 27 w 518"/>
                <a:gd name="T17" fmla="*/ 482 h 524"/>
                <a:gd name="T18" fmla="*/ 62 w 518"/>
                <a:gd name="T19" fmla="*/ 490 h 524"/>
                <a:gd name="T20" fmla="*/ 114 w 518"/>
                <a:gd name="T21" fmla="*/ 497 h 524"/>
                <a:gd name="T22" fmla="*/ 185 w 518"/>
                <a:gd name="T23" fmla="*/ 507 h 524"/>
                <a:gd name="T24" fmla="*/ 274 w 518"/>
                <a:gd name="T25" fmla="*/ 515 h 524"/>
                <a:gd name="T26" fmla="*/ 326 w 518"/>
                <a:gd name="T27" fmla="*/ 520 h 524"/>
                <a:gd name="T28" fmla="*/ 385 w 518"/>
                <a:gd name="T29" fmla="*/ 521 h 524"/>
                <a:gd name="T30" fmla="*/ 448 w 518"/>
                <a:gd name="T31" fmla="*/ 524 h 524"/>
                <a:gd name="T32" fmla="*/ 518 w 518"/>
                <a:gd name="T33" fmla="*/ 524 h 524"/>
                <a:gd name="T34" fmla="*/ 399 w 518"/>
                <a:gd name="T35" fmla="*/ 0 h 524"/>
                <a:gd name="T36" fmla="*/ 399 w 518"/>
                <a:gd name="T37" fmla="*/ 0 h 524"/>
                <a:gd name="T38" fmla="*/ 343 w 518"/>
                <a:gd name="T39" fmla="*/ 7 h 524"/>
                <a:gd name="T40" fmla="*/ 294 w 518"/>
                <a:gd name="T41" fmla="*/ 16 h 524"/>
                <a:gd name="T42" fmla="*/ 252 w 518"/>
                <a:gd name="T43" fmla="*/ 27 h 524"/>
                <a:gd name="T44" fmla="*/ 212 w 518"/>
                <a:gd name="T45" fmla="*/ 40 h 524"/>
                <a:gd name="T46" fmla="*/ 179 w 518"/>
                <a:gd name="T47" fmla="*/ 56 h 524"/>
                <a:gd name="T48" fmla="*/ 149 w 518"/>
                <a:gd name="T49" fmla="*/ 73 h 524"/>
                <a:gd name="T50" fmla="*/ 122 w 518"/>
                <a:gd name="T51" fmla="*/ 92 h 524"/>
                <a:gd name="T52" fmla="*/ 100 w 518"/>
                <a:gd name="T53" fmla="*/ 113 h 524"/>
                <a:gd name="T54" fmla="*/ 81 w 518"/>
                <a:gd name="T55" fmla="*/ 135 h 524"/>
                <a:gd name="T56" fmla="*/ 65 w 518"/>
                <a:gd name="T57" fmla="*/ 160 h 524"/>
                <a:gd name="T58" fmla="*/ 50 w 518"/>
                <a:gd name="T59" fmla="*/ 186 h 524"/>
                <a:gd name="T60" fmla="*/ 39 w 518"/>
                <a:gd name="T61" fmla="*/ 212 h 524"/>
                <a:gd name="T62" fmla="*/ 30 w 518"/>
                <a:gd name="T63" fmla="*/ 241 h 524"/>
                <a:gd name="T64" fmla="*/ 20 w 518"/>
                <a:gd name="T65" fmla="*/ 269 h 524"/>
                <a:gd name="T66" fmla="*/ 14 w 518"/>
                <a:gd name="T67" fmla="*/ 301 h 524"/>
                <a:gd name="T68" fmla="*/ 8 w 518"/>
                <a:gd name="T69" fmla="*/ 331 h 524"/>
                <a:gd name="T70" fmla="*/ 8 w 518"/>
                <a:gd name="T71" fmla="*/ 331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8" h="524">
                  <a:moveTo>
                    <a:pt x="8" y="331"/>
                  </a:moveTo>
                  <a:lnTo>
                    <a:pt x="8" y="331"/>
                  </a:lnTo>
                  <a:lnTo>
                    <a:pt x="5" y="358"/>
                  </a:lnTo>
                  <a:lnTo>
                    <a:pt x="3" y="402"/>
                  </a:lnTo>
                  <a:lnTo>
                    <a:pt x="1" y="447"/>
                  </a:lnTo>
                  <a:lnTo>
                    <a:pt x="0" y="474"/>
                  </a:lnTo>
                  <a:lnTo>
                    <a:pt x="0" y="474"/>
                  </a:lnTo>
                  <a:lnTo>
                    <a:pt x="6" y="475"/>
                  </a:lnTo>
                  <a:lnTo>
                    <a:pt x="27" y="482"/>
                  </a:lnTo>
                  <a:lnTo>
                    <a:pt x="62" y="490"/>
                  </a:lnTo>
                  <a:lnTo>
                    <a:pt x="114" y="497"/>
                  </a:lnTo>
                  <a:lnTo>
                    <a:pt x="185" y="507"/>
                  </a:lnTo>
                  <a:lnTo>
                    <a:pt x="274" y="515"/>
                  </a:lnTo>
                  <a:lnTo>
                    <a:pt x="326" y="520"/>
                  </a:lnTo>
                  <a:lnTo>
                    <a:pt x="385" y="521"/>
                  </a:lnTo>
                  <a:lnTo>
                    <a:pt x="448" y="524"/>
                  </a:lnTo>
                  <a:lnTo>
                    <a:pt x="518" y="524"/>
                  </a:lnTo>
                  <a:lnTo>
                    <a:pt x="399" y="0"/>
                  </a:lnTo>
                  <a:lnTo>
                    <a:pt x="399" y="0"/>
                  </a:lnTo>
                  <a:lnTo>
                    <a:pt x="343" y="7"/>
                  </a:lnTo>
                  <a:lnTo>
                    <a:pt x="294" y="16"/>
                  </a:lnTo>
                  <a:lnTo>
                    <a:pt x="252" y="27"/>
                  </a:lnTo>
                  <a:lnTo>
                    <a:pt x="212" y="40"/>
                  </a:lnTo>
                  <a:lnTo>
                    <a:pt x="179" y="56"/>
                  </a:lnTo>
                  <a:lnTo>
                    <a:pt x="149" y="73"/>
                  </a:lnTo>
                  <a:lnTo>
                    <a:pt x="122" y="92"/>
                  </a:lnTo>
                  <a:lnTo>
                    <a:pt x="100" y="113"/>
                  </a:lnTo>
                  <a:lnTo>
                    <a:pt x="81" y="135"/>
                  </a:lnTo>
                  <a:lnTo>
                    <a:pt x="65" y="160"/>
                  </a:lnTo>
                  <a:lnTo>
                    <a:pt x="50" y="186"/>
                  </a:lnTo>
                  <a:lnTo>
                    <a:pt x="39" y="212"/>
                  </a:lnTo>
                  <a:lnTo>
                    <a:pt x="30" y="241"/>
                  </a:lnTo>
                  <a:lnTo>
                    <a:pt x="20" y="269"/>
                  </a:lnTo>
                  <a:lnTo>
                    <a:pt x="14" y="301"/>
                  </a:lnTo>
                  <a:lnTo>
                    <a:pt x="8" y="331"/>
                  </a:lnTo>
                  <a:lnTo>
                    <a:pt x="8" y="3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74" name="Freeform 114"/>
            <p:cNvSpPr>
              <a:spLocks/>
            </p:cNvSpPr>
            <p:nvPr/>
          </p:nvSpPr>
          <p:spPr bwMode="auto">
            <a:xfrm>
              <a:off x="6542088" y="4489450"/>
              <a:ext cx="100013" cy="55563"/>
            </a:xfrm>
            <a:custGeom>
              <a:avLst/>
              <a:gdLst>
                <a:gd name="T0" fmla="*/ 63 w 125"/>
                <a:gd name="T1" fmla="*/ 7 h 69"/>
                <a:gd name="T2" fmla="*/ 63 w 125"/>
                <a:gd name="T3" fmla="*/ 7 h 69"/>
                <a:gd name="T4" fmla="*/ 38 w 125"/>
                <a:gd name="T5" fmla="*/ 6 h 69"/>
                <a:gd name="T6" fmla="*/ 19 w 125"/>
                <a:gd name="T7" fmla="*/ 4 h 69"/>
                <a:gd name="T8" fmla="*/ 0 w 125"/>
                <a:gd name="T9" fmla="*/ 0 h 69"/>
                <a:gd name="T10" fmla="*/ 30 w 125"/>
                <a:gd name="T11" fmla="*/ 69 h 69"/>
                <a:gd name="T12" fmla="*/ 96 w 125"/>
                <a:gd name="T13" fmla="*/ 69 h 69"/>
                <a:gd name="T14" fmla="*/ 125 w 125"/>
                <a:gd name="T15" fmla="*/ 0 h 69"/>
                <a:gd name="T16" fmla="*/ 125 w 125"/>
                <a:gd name="T17" fmla="*/ 0 h 69"/>
                <a:gd name="T18" fmla="*/ 108 w 125"/>
                <a:gd name="T19" fmla="*/ 4 h 69"/>
                <a:gd name="T20" fmla="*/ 89 w 125"/>
                <a:gd name="T21" fmla="*/ 6 h 69"/>
                <a:gd name="T22" fmla="*/ 63 w 125"/>
                <a:gd name="T23" fmla="*/ 7 h 69"/>
                <a:gd name="T24" fmla="*/ 63 w 125"/>
                <a:gd name="T25" fmla="*/ 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5" h="69">
                  <a:moveTo>
                    <a:pt x="63" y="7"/>
                  </a:moveTo>
                  <a:lnTo>
                    <a:pt x="63" y="7"/>
                  </a:lnTo>
                  <a:lnTo>
                    <a:pt x="38" y="6"/>
                  </a:lnTo>
                  <a:lnTo>
                    <a:pt x="19" y="4"/>
                  </a:lnTo>
                  <a:lnTo>
                    <a:pt x="0" y="0"/>
                  </a:lnTo>
                  <a:lnTo>
                    <a:pt x="30" y="69"/>
                  </a:lnTo>
                  <a:lnTo>
                    <a:pt x="96" y="69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08" y="4"/>
                  </a:lnTo>
                  <a:lnTo>
                    <a:pt x="89" y="6"/>
                  </a:lnTo>
                  <a:lnTo>
                    <a:pt x="63" y="7"/>
                  </a:lnTo>
                  <a:lnTo>
                    <a:pt x="63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75" name="Freeform 115"/>
            <p:cNvSpPr>
              <a:spLocks/>
            </p:cNvSpPr>
            <p:nvPr/>
          </p:nvSpPr>
          <p:spPr bwMode="auto">
            <a:xfrm>
              <a:off x="6543676" y="4578350"/>
              <a:ext cx="96838" cy="315913"/>
            </a:xfrm>
            <a:custGeom>
              <a:avLst/>
              <a:gdLst>
                <a:gd name="T0" fmla="*/ 122 w 122"/>
                <a:gd name="T1" fmla="*/ 117 h 397"/>
                <a:gd name="T2" fmla="*/ 95 w 122"/>
                <a:gd name="T3" fmla="*/ 0 h 397"/>
                <a:gd name="T4" fmla="*/ 31 w 122"/>
                <a:gd name="T5" fmla="*/ 0 h 397"/>
                <a:gd name="T6" fmla="*/ 0 w 122"/>
                <a:gd name="T7" fmla="*/ 122 h 397"/>
                <a:gd name="T8" fmla="*/ 62 w 122"/>
                <a:gd name="T9" fmla="*/ 397 h 397"/>
                <a:gd name="T10" fmla="*/ 122 w 122"/>
                <a:gd name="T11" fmla="*/ 11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397">
                  <a:moveTo>
                    <a:pt x="122" y="117"/>
                  </a:moveTo>
                  <a:lnTo>
                    <a:pt x="95" y="0"/>
                  </a:lnTo>
                  <a:lnTo>
                    <a:pt x="31" y="0"/>
                  </a:lnTo>
                  <a:lnTo>
                    <a:pt x="0" y="122"/>
                  </a:lnTo>
                  <a:lnTo>
                    <a:pt x="62" y="397"/>
                  </a:lnTo>
                  <a:lnTo>
                    <a:pt x="12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76" name="Freeform 116"/>
            <p:cNvSpPr>
              <a:spLocks/>
            </p:cNvSpPr>
            <p:nvPr/>
          </p:nvSpPr>
          <p:spPr bwMode="auto">
            <a:xfrm>
              <a:off x="6742113" y="4713288"/>
              <a:ext cx="158750" cy="39688"/>
            </a:xfrm>
            <a:custGeom>
              <a:avLst/>
              <a:gdLst>
                <a:gd name="T0" fmla="*/ 201 w 201"/>
                <a:gd name="T1" fmla="*/ 51 h 51"/>
                <a:gd name="T2" fmla="*/ 0 w 201"/>
                <a:gd name="T3" fmla="*/ 51 h 51"/>
                <a:gd name="T4" fmla="*/ 0 w 201"/>
                <a:gd name="T5" fmla="*/ 0 h 51"/>
                <a:gd name="T6" fmla="*/ 120 w 201"/>
                <a:gd name="T7" fmla="*/ 0 h 51"/>
                <a:gd name="T8" fmla="*/ 201 w 201"/>
                <a:gd name="T9" fmla="*/ 0 h 51"/>
                <a:gd name="T10" fmla="*/ 201 w 201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1" h="51">
                  <a:moveTo>
                    <a:pt x="201" y="51"/>
                  </a:moveTo>
                  <a:lnTo>
                    <a:pt x="0" y="51"/>
                  </a:lnTo>
                  <a:lnTo>
                    <a:pt x="0" y="0"/>
                  </a:lnTo>
                  <a:lnTo>
                    <a:pt x="120" y="0"/>
                  </a:lnTo>
                  <a:lnTo>
                    <a:pt x="201" y="0"/>
                  </a:lnTo>
                  <a:lnTo>
                    <a:pt x="201" y="5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153476" y="2009878"/>
            <a:ext cx="541331" cy="539735"/>
            <a:chOff x="-2058988" y="-1806575"/>
            <a:chExt cx="1076325" cy="1073150"/>
          </a:xfrm>
          <a:solidFill>
            <a:schemeClr val="bg1"/>
          </a:solidFill>
        </p:grpSpPr>
        <p:sp>
          <p:nvSpPr>
            <p:cNvPr id="79" name="Freeform 14"/>
            <p:cNvSpPr>
              <a:spLocks noEditPoints="1"/>
            </p:cNvSpPr>
            <p:nvPr/>
          </p:nvSpPr>
          <p:spPr bwMode="auto">
            <a:xfrm>
              <a:off x="-2058988" y="-1736725"/>
              <a:ext cx="1076325" cy="996950"/>
            </a:xfrm>
            <a:custGeom>
              <a:avLst/>
              <a:gdLst>
                <a:gd name="T0" fmla="*/ 652 w 678"/>
                <a:gd name="T1" fmla="*/ 6 h 628"/>
                <a:gd name="T2" fmla="*/ 646 w 678"/>
                <a:gd name="T3" fmla="*/ 0 h 628"/>
                <a:gd name="T4" fmla="*/ 594 w 678"/>
                <a:gd name="T5" fmla="*/ 36 h 628"/>
                <a:gd name="T6" fmla="*/ 584 w 678"/>
                <a:gd name="T7" fmla="*/ 50 h 628"/>
                <a:gd name="T8" fmla="*/ 582 w 678"/>
                <a:gd name="T9" fmla="*/ 66 h 628"/>
                <a:gd name="T10" fmla="*/ 326 w 678"/>
                <a:gd name="T11" fmla="*/ 292 h 628"/>
                <a:gd name="T12" fmla="*/ 316 w 678"/>
                <a:gd name="T13" fmla="*/ 284 h 628"/>
                <a:gd name="T14" fmla="*/ 294 w 678"/>
                <a:gd name="T15" fmla="*/ 278 h 628"/>
                <a:gd name="T16" fmla="*/ 272 w 678"/>
                <a:gd name="T17" fmla="*/ 278 h 628"/>
                <a:gd name="T18" fmla="*/ 252 w 678"/>
                <a:gd name="T19" fmla="*/ 286 h 628"/>
                <a:gd name="T20" fmla="*/ 22 w 678"/>
                <a:gd name="T21" fmla="*/ 468 h 628"/>
                <a:gd name="T22" fmla="*/ 12 w 678"/>
                <a:gd name="T23" fmla="*/ 478 h 628"/>
                <a:gd name="T24" fmla="*/ 2 w 678"/>
                <a:gd name="T25" fmla="*/ 500 h 628"/>
                <a:gd name="T26" fmla="*/ 2 w 678"/>
                <a:gd name="T27" fmla="*/ 526 h 628"/>
                <a:gd name="T28" fmla="*/ 12 w 678"/>
                <a:gd name="T29" fmla="*/ 552 h 628"/>
                <a:gd name="T30" fmla="*/ 58 w 678"/>
                <a:gd name="T31" fmla="*/ 606 h 628"/>
                <a:gd name="T32" fmla="*/ 70 w 678"/>
                <a:gd name="T33" fmla="*/ 616 h 628"/>
                <a:gd name="T34" fmla="*/ 94 w 678"/>
                <a:gd name="T35" fmla="*/ 626 h 628"/>
                <a:gd name="T36" fmla="*/ 120 w 678"/>
                <a:gd name="T37" fmla="*/ 628 h 628"/>
                <a:gd name="T38" fmla="*/ 144 w 678"/>
                <a:gd name="T39" fmla="*/ 620 h 628"/>
                <a:gd name="T40" fmla="*/ 348 w 678"/>
                <a:gd name="T41" fmla="*/ 406 h 628"/>
                <a:gd name="T42" fmla="*/ 356 w 678"/>
                <a:gd name="T43" fmla="*/ 398 h 628"/>
                <a:gd name="T44" fmla="*/ 366 w 678"/>
                <a:gd name="T45" fmla="*/ 378 h 628"/>
                <a:gd name="T46" fmla="*/ 370 w 678"/>
                <a:gd name="T47" fmla="*/ 358 h 628"/>
                <a:gd name="T48" fmla="*/ 364 w 678"/>
                <a:gd name="T49" fmla="*/ 336 h 628"/>
                <a:gd name="T50" fmla="*/ 354 w 678"/>
                <a:gd name="T51" fmla="*/ 322 h 628"/>
                <a:gd name="T52" fmla="*/ 606 w 678"/>
                <a:gd name="T53" fmla="*/ 92 h 628"/>
                <a:gd name="T54" fmla="*/ 622 w 678"/>
                <a:gd name="T55" fmla="*/ 90 h 628"/>
                <a:gd name="T56" fmla="*/ 636 w 678"/>
                <a:gd name="T57" fmla="*/ 82 h 628"/>
                <a:gd name="T58" fmla="*/ 678 w 678"/>
                <a:gd name="T59" fmla="*/ 34 h 628"/>
                <a:gd name="T60" fmla="*/ 670 w 678"/>
                <a:gd name="T61" fmla="*/ 26 h 628"/>
                <a:gd name="T62" fmla="*/ 64 w 678"/>
                <a:gd name="T63" fmla="*/ 488 h 628"/>
                <a:gd name="T64" fmla="*/ 54 w 678"/>
                <a:gd name="T65" fmla="*/ 492 h 628"/>
                <a:gd name="T66" fmla="*/ 52 w 678"/>
                <a:gd name="T67" fmla="*/ 490 h 628"/>
                <a:gd name="T68" fmla="*/ 52 w 678"/>
                <a:gd name="T69" fmla="*/ 484 h 628"/>
                <a:gd name="T70" fmla="*/ 222 w 678"/>
                <a:gd name="T71" fmla="*/ 330 h 628"/>
                <a:gd name="T72" fmla="*/ 230 w 678"/>
                <a:gd name="T73" fmla="*/ 326 h 628"/>
                <a:gd name="T74" fmla="*/ 236 w 678"/>
                <a:gd name="T75" fmla="*/ 328 h 628"/>
                <a:gd name="T76" fmla="*/ 236 w 678"/>
                <a:gd name="T77" fmla="*/ 330 h 628"/>
                <a:gd name="T78" fmla="*/ 230 w 678"/>
                <a:gd name="T79" fmla="*/ 340 h 628"/>
                <a:gd name="T80" fmla="*/ 100 w 678"/>
                <a:gd name="T81" fmla="*/ 542 h 628"/>
                <a:gd name="T82" fmla="*/ 96 w 678"/>
                <a:gd name="T83" fmla="*/ 544 h 628"/>
                <a:gd name="T84" fmla="*/ 88 w 678"/>
                <a:gd name="T85" fmla="*/ 544 h 628"/>
                <a:gd name="T86" fmla="*/ 84 w 678"/>
                <a:gd name="T87" fmla="*/ 542 h 628"/>
                <a:gd name="T88" fmla="*/ 82 w 678"/>
                <a:gd name="T89" fmla="*/ 536 h 628"/>
                <a:gd name="T90" fmla="*/ 86 w 678"/>
                <a:gd name="T91" fmla="*/ 528 h 628"/>
                <a:gd name="T92" fmla="*/ 252 w 678"/>
                <a:gd name="T93" fmla="*/ 376 h 628"/>
                <a:gd name="T94" fmla="*/ 260 w 678"/>
                <a:gd name="T95" fmla="*/ 374 h 628"/>
                <a:gd name="T96" fmla="*/ 266 w 678"/>
                <a:gd name="T97" fmla="*/ 376 h 628"/>
                <a:gd name="T98" fmla="*/ 268 w 678"/>
                <a:gd name="T99" fmla="*/ 380 h 628"/>
                <a:gd name="T100" fmla="*/ 268 w 678"/>
                <a:gd name="T101" fmla="*/ 388 h 628"/>
                <a:gd name="T102" fmla="*/ 100 w 678"/>
                <a:gd name="T103" fmla="*/ 542 h 628"/>
                <a:gd name="T104" fmla="*/ 148 w 678"/>
                <a:gd name="T105" fmla="*/ 576 h 628"/>
                <a:gd name="T106" fmla="*/ 140 w 678"/>
                <a:gd name="T107" fmla="*/ 580 h 628"/>
                <a:gd name="T108" fmla="*/ 134 w 678"/>
                <a:gd name="T109" fmla="*/ 580 h 628"/>
                <a:gd name="T110" fmla="*/ 132 w 678"/>
                <a:gd name="T111" fmla="*/ 578 h 628"/>
                <a:gd name="T112" fmla="*/ 138 w 678"/>
                <a:gd name="T113" fmla="*/ 568 h 628"/>
                <a:gd name="T114" fmla="*/ 298 w 678"/>
                <a:gd name="T115" fmla="*/ 416 h 628"/>
                <a:gd name="T116" fmla="*/ 310 w 678"/>
                <a:gd name="T117" fmla="*/ 410 h 628"/>
                <a:gd name="T118" fmla="*/ 312 w 678"/>
                <a:gd name="T119" fmla="*/ 412 h 628"/>
                <a:gd name="T120" fmla="*/ 314 w 678"/>
                <a:gd name="T121" fmla="*/ 416 h 628"/>
                <a:gd name="T122" fmla="*/ 308 w 678"/>
                <a:gd name="T123" fmla="*/ 424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8" h="628">
                  <a:moveTo>
                    <a:pt x="670" y="26"/>
                  </a:moveTo>
                  <a:lnTo>
                    <a:pt x="652" y="6"/>
                  </a:lnTo>
                  <a:lnTo>
                    <a:pt x="652" y="6"/>
                  </a:lnTo>
                  <a:lnTo>
                    <a:pt x="646" y="0"/>
                  </a:lnTo>
                  <a:lnTo>
                    <a:pt x="594" y="36"/>
                  </a:lnTo>
                  <a:lnTo>
                    <a:pt x="594" y="36"/>
                  </a:lnTo>
                  <a:lnTo>
                    <a:pt x="588" y="42"/>
                  </a:lnTo>
                  <a:lnTo>
                    <a:pt x="584" y="50"/>
                  </a:lnTo>
                  <a:lnTo>
                    <a:pt x="582" y="58"/>
                  </a:lnTo>
                  <a:lnTo>
                    <a:pt x="582" y="66"/>
                  </a:lnTo>
                  <a:lnTo>
                    <a:pt x="330" y="296"/>
                  </a:lnTo>
                  <a:lnTo>
                    <a:pt x="326" y="292"/>
                  </a:lnTo>
                  <a:lnTo>
                    <a:pt x="326" y="292"/>
                  </a:lnTo>
                  <a:lnTo>
                    <a:pt x="316" y="284"/>
                  </a:lnTo>
                  <a:lnTo>
                    <a:pt x="306" y="280"/>
                  </a:lnTo>
                  <a:lnTo>
                    <a:pt x="294" y="278"/>
                  </a:lnTo>
                  <a:lnTo>
                    <a:pt x="282" y="278"/>
                  </a:lnTo>
                  <a:lnTo>
                    <a:pt x="272" y="278"/>
                  </a:lnTo>
                  <a:lnTo>
                    <a:pt x="260" y="282"/>
                  </a:lnTo>
                  <a:lnTo>
                    <a:pt x="252" y="286"/>
                  </a:lnTo>
                  <a:lnTo>
                    <a:pt x="246" y="292"/>
                  </a:lnTo>
                  <a:lnTo>
                    <a:pt x="22" y="468"/>
                  </a:lnTo>
                  <a:lnTo>
                    <a:pt x="22" y="468"/>
                  </a:lnTo>
                  <a:lnTo>
                    <a:pt x="12" y="478"/>
                  </a:lnTo>
                  <a:lnTo>
                    <a:pt x="6" y="488"/>
                  </a:lnTo>
                  <a:lnTo>
                    <a:pt x="2" y="500"/>
                  </a:lnTo>
                  <a:lnTo>
                    <a:pt x="0" y="514"/>
                  </a:lnTo>
                  <a:lnTo>
                    <a:pt x="2" y="526"/>
                  </a:lnTo>
                  <a:lnTo>
                    <a:pt x="6" y="540"/>
                  </a:lnTo>
                  <a:lnTo>
                    <a:pt x="12" y="552"/>
                  </a:lnTo>
                  <a:lnTo>
                    <a:pt x="20" y="562"/>
                  </a:lnTo>
                  <a:lnTo>
                    <a:pt x="58" y="606"/>
                  </a:lnTo>
                  <a:lnTo>
                    <a:pt x="58" y="606"/>
                  </a:lnTo>
                  <a:lnTo>
                    <a:pt x="70" y="616"/>
                  </a:lnTo>
                  <a:lnTo>
                    <a:pt x="82" y="622"/>
                  </a:lnTo>
                  <a:lnTo>
                    <a:pt x="94" y="626"/>
                  </a:lnTo>
                  <a:lnTo>
                    <a:pt x="106" y="628"/>
                  </a:lnTo>
                  <a:lnTo>
                    <a:pt x="120" y="628"/>
                  </a:lnTo>
                  <a:lnTo>
                    <a:pt x="132" y="626"/>
                  </a:lnTo>
                  <a:lnTo>
                    <a:pt x="144" y="620"/>
                  </a:lnTo>
                  <a:lnTo>
                    <a:pt x="154" y="612"/>
                  </a:lnTo>
                  <a:lnTo>
                    <a:pt x="348" y="406"/>
                  </a:lnTo>
                  <a:lnTo>
                    <a:pt x="348" y="406"/>
                  </a:lnTo>
                  <a:lnTo>
                    <a:pt x="356" y="398"/>
                  </a:lnTo>
                  <a:lnTo>
                    <a:pt x="362" y="390"/>
                  </a:lnTo>
                  <a:lnTo>
                    <a:pt x="366" y="378"/>
                  </a:lnTo>
                  <a:lnTo>
                    <a:pt x="370" y="368"/>
                  </a:lnTo>
                  <a:lnTo>
                    <a:pt x="370" y="358"/>
                  </a:lnTo>
                  <a:lnTo>
                    <a:pt x="368" y="346"/>
                  </a:lnTo>
                  <a:lnTo>
                    <a:pt x="364" y="336"/>
                  </a:lnTo>
                  <a:lnTo>
                    <a:pt x="356" y="326"/>
                  </a:lnTo>
                  <a:lnTo>
                    <a:pt x="354" y="322"/>
                  </a:lnTo>
                  <a:lnTo>
                    <a:pt x="606" y="92"/>
                  </a:lnTo>
                  <a:lnTo>
                    <a:pt x="606" y="92"/>
                  </a:lnTo>
                  <a:lnTo>
                    <a:pt x="614" y="92"/>
                  </a:lnTo>
                  <a:lnTo>
                    <a:pt x="622" y="90"/>
                  </a:lnTo>
                  <a:lnTo>
                    <a:pt x="630" y="86"/>
                  </a:lnTo>
                  <a:lnTo>
                    <a:pt x="636" y="82"/>
                  </a:lnTo>
                  <a:lnTo>
                    <a:pt x="678" y="34"/>
                  </a:lnTo>
                  <a:lnTo>
                    <a:pt x="678" y="34"/>
                  </a:lnTo>
                  <a:lnTo>
                    <a:pt x="670" y="26"/>
                  </a:lnTo>
                  <a:lnTo>
                    <a:pt x="670" y="26"/>
                  </a:lnTo>
                  <a:close/>
                  <a:moveTo>
                    <a:pt x="64" y="488"/>
                  </a:moveTo>
                  <a:lnTo>
                    <a:pt x="64" y="488"/>
                  </a:lnTo>
                  <a:lnTo>
                    <a:pt x="56" y="492"/>
                  </a:lnTo>
                  <a:lnTo>
                    <a:pt x="54" y="492"/>
                  </a:lnTo>
                  <a:lnTo>
                    <a:pt x="52" y="490"/>
                  </a:lnTo>
                  <a:lnTo>
                    <a:pt x="52" y="490"/>
                  </a:lnTo>
                  <a:lnTo>
                    <a:pt x="50" y="488"/>
                  </a:lnTo>
                  <a:lnTo>
                    <a:pt x="52" y="484"/>
                  </a:lnTo>
                  <a:lnTo>
                    <a:pt x="58" y="478"/>
                  </a:lnTo>
                  <a:lnTo>
                    <a:pt x="222" y="330"/>
                  </a:lnTo>
                  <a:lnTo>
                    <a:pt x="222" y="330"/>
                  </a:lnTo>
                  <a:lnTo>
                    <a:pt x="230" y="326"/>
                  </a:lnTo>
                  <a:lnTo>
                    <a:pt x="234" y="326"/>
                  </a:lnTo>
                  <a:lnTo>
                    <a:pt x="236" y="328"/>
                  </a:lnTo>
                  <a:lnTo>
                    <a:pt x="236" y="328"/>
                  </a:lnTo>
                  <a:lnTo>
                    <a:pt x="236" y="330"/>
                  </a:lnTo>
                  <a:lnTo>
                    <a:pt x="236" y="334"/>
                  </a:lnTo>
                  <a:lnTo>
                    <a:pt x="230" y="340"/>
                  </a:lnTo>
                  <a:lnTo>
                    <a:pt x="64" y="488"/>
                  </a:lnTo>
                  <a:close/>
                  <a:moveTo>
                    <a:pt x="100" y="542"/>
                  </a:moveTo>
                  <a:lnTo>
                    <a:pt x="100" y="542"/>
                  </a:lnTo>
                  <a:lnTo>
                    <a:pt x="96" y="544"/>
                  </a:lnTo>
                  <a:lnTo>
                    <a:pt x="92" y="546"/>
                  </a:lnTo>
                  <a:lnTo>
                    <a:pt x="88" y="544"/>
                  </a:lnTo>
                  <a:lnTo>
                    <a:pt x="84" y="542"/>
                  </a:lnTo>
                  <a:lnTo>
                    <a:pt x="84" y="542"/>
                  </a:lnTo>
                  <a:lnTo>
                    <a:pt x="82" y="540"/>
                  </a:lnTo>
                  <a:lnTo>
                    <a:pt x="82" y="536"/>
                  </a:lnTo>
                  <a:lnTo>
                    <a:pt x="84" y="532"/>
                  </a:lnTo>
                  <a:lnTo>
                    <a:pt x="86" y="528"/>
                  </a:lnTo>
                  <a:lnTo>
                    <a:pt x="252" y="376"/>
                  </a:lnTo>
                  <a:lnTo>
                    <a:pt x="252" y="376"/>
                  </a:lnTo>
                  <a:lnTo>
                    <a:pt x="256" y="374"/>
                  </a:lnTo>
                  <a:lnTo>
                    <a:pt x="260" y="374"/>
                  </a:lnTo>
                  <a:lnTo>
                    <a:pt x="264" y="374"/>
                  </a:lnTo>
                  <a:lnTo>
                    <a:pt x="266" y="376"/>
                  </a:lnTo>
                  <a:lnTo>
                    <a:pt x="266" y="376"/>
                  </a:lnTo>
                  <a:lnTo>
                    <a:pt x="268" y="380"/>
                  </a:lnTo>
                  <a:lnTo>
                    <a:pt x="270" y="384"/>
                  </a:lnTo>
                  <a:lnTo>
                    <a:pt x="268" y="388"/>
                  </a:lnTo>
                  <a:lnTo>
                    <a:pt x="266" y="392"/>
                  </a:lnTo>
                  <a:lnTo>
                    <a:pt x="100" y="542"/>
                  </a:lnTo>
                  <a:close/>
                  <a:moveTo>
                    <a:pt x="308" y="424"/>
                  </a:moveTo>
                  <a:lnTo>
                    <a:pt x="148" y="576"/>
                  </a:lnTo>
                  <a:lnTo>
                    <a:pt x="148" y="576"/>
                  </a:lnTo>
                  <a:lnTo>
                    <a:pt x="140" y="580"/>
                  </a:lnTo>
                  <a:lnTo>
                    <a:pt x="136" y="580"/>
                  </a:lnTo>
                  <a:lnTo>
                    <a:pt x="134" y="580"/>
                  </a:lnTo>
                  <a:lnTo>
                    <a:pt x="134" y="580"/>
                  </a:lnTo>
                  <a:lnTo>
                    <a:pt x="132" y="578"/>
                  </a:lnTo>
                  <a:lnTo>
                    <a:pt x="132" y="574"/>
                  </a:lnTo>
                  <a:lnTo>
                    <a:pt x="138" y="568"/>
                  </a:lnTo>
                  <a:lnTo>
                    <a:pt x="298" y="416"/>
                  </a:lnTo>
                  <a:lnTo>
                    <a:pt x="298" y="416"/>
                  </a:lnTo>
                  <a:lnTo>
                    <a:pt x="306" y="410"/>
                  </a:lnTo>
                  <a:lnTo>
                    <a:pt x="310" y="410"/>
                  </a:lnTo>
                  <a:lnTo>
                    <a:pt x="312" y="412"/>
                  </a:lnTo>
                  <a:lnTo>
                    <a:pt x="312" y="412"/>
                  </a:lnTo>
                  <a:lnTo>
                    <a:pt x="314" y="414"/>
                  </a:lnTo>
                  <a:lnTo>
                    <a:pt x="314" y="416"/>
                  </a:lnTo>
                  <a:lnTo>
                    <a:pt x="308" y="424"/>
                  </a:lnTo>
                  <a:lnTo>
                    <a:pt x="308" y="4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0" name="Freeform 15"/>
            <p:cNvSpPr>
              <a:spLocks noEditPoints="1"/>
            </p:cNvSpPr>
            <p:nvPr/>
          </p:nvSpPr>
          <p:spPr bwMode="auto">
            <a:xfrm>
              <a:off x="-2043113" y="-1806575"/>
              <a:ext cx="577850" cy="508000"/>
            </a:xfrm>
            <a:custGeom>
              <a:avLst/>
              <a:gdLst>
                <a:gd name="T0" fmla="*/ 52 w 364"/>
                <a:gd name="T1" fmla="*/ 214 h 320"/>
                <a:gd name="T2" fmla="*/ 80 w 364"/>
                <a:gd name="T3" fmla="*/ 232 h 320"/>
                <a:gd name="T4" fmla="*/ 102 w 364"/>
                <a:gd name="T5" fmla="*/ 242 h 320"/>
                <a:gd name="T6" fmla="*/ 154 w 364"/>
                <a:gd name="T7" fmla="*/ 254 h 320"/>
                <a:gd name="T8" fmla="*/ 172 w 364"/>
                <a:gd name="T9" fmla="*/ 258 h 320"/>
                <a:gd name="T10" fmla="*/ 184 w 364"/>
                <a:gd name="T11" fmla="*/ 264 h 320"/>
                <a:gd name="T12" fmla="*/ 208 w 364"/>
                <a:gd name="T13" fmla="*/ 284 h 320"/>
                <a:gd name="T14" fmla="*/ 234 w 364"/>
                <a:gd name="T15" fmla="*/ 312 h 320"/>
                <a:gd name="T16" fmla="*/ 244 w 364"/>
                <a:gd name="T17" fmla="*/ 308 h 320"/>
                <a:gd name="T18" fmla="*/ 264 w 364"/>
                <a:gd name="T19" fmla="*/ 304 h 320"/>
                <a:gd name="T20" fmla="*/ 274 w 364"/>
                <a:gd name="T21" fmla="*/ 304 h 320"/>
                <a:gd name="T22" fmla="*/ 296 w 364"/>
                <a:gd name="T23" fmla="*/ 308 h 320"/>
                <a:gd name="T24" fmla="*/ 312 w 364"/>
                <a:gd name="T25" fmla="*/ 320 h 320"/>
                <a:gd name="T26" fmla="*/ 302 w 364"/>
                <a:gd name="T27" fmla="*/ 224 h 320"/>
                <a:gd name="T28" fmla="*/ 282 w 364"/>
                <a:gd name="T29" fmla="*/ 202 h 320"/>
                <a:gd name="T30" fmla="*/ 272 w 364"/>
                <a:gd name="T31" fmla="*/ 182 h 320"/>
                <a:gd name="T32" fmla="*/ 270 w 364"/>
                <a:gd name="T33" fmla="*/ 174 h 320"/>
                <a:gd name="T34" fmla="*/ 266 w 364"/>
                <a:gd name="T35" fmla="*/ 156 h 320"/>
                <a:gd name="T36" fmla="*/ 262 w 364"/>
                <a:gd name="T37" fmla="*/ 132 h 320"/>
                <a:gd name="T38" fmla="*/ 250 w 364"/>
                <a:gd name="T39" fmla="*/ 92 h 320"/>
                <a:gd name="T40" fmla="*/ 236 w 364"/>
                <a:gd name="T41" fmla="*/ 68 h 320"/>
                <a:gd name="T42" fmla="*/ 228 w 364"/>
                <a:gd name="T43" fmla="*/ 56 h 320"/>
                <a:gd name="T44" fmla="*/ 208 w 364"/>
                <a:gd name="T45" fmla="*/ 42 h 320"/>
                <a:gd name="T46" fmla="*/ 156 w 364"/>
                <a:gd name="T47" fmla="*/ 18 h 320"/>
                <a:gd name="T48" fmla="*/ 100 w 364"/>
                <a:gd name="T49" fmla="*/ 4 h 320"/>
                <a:gd name="T50" fmla="*/ 60 w 364"/>
                <a:gd name="T51" fmla="*/ 0 h 320"/>
                <a:gd name="T52" fmla="*/ 48 w 364"/>
                <a:gd name="T53" fmla="*/ 4 h 320"/>
                <a:gd name="T54" fmla="*/ 142 w 364"/>
                <a:gd name="T55" fmla="*/ 126 h 320"/>
                <a:gd name="T56" fmla="*/ 18 w 364"/>
                <a:gd name="T57" fmla="*/ 30 h 320"/>
                <a:gd name="T58" fmla="*/ 4 w 364"/>
                <a:gd name="T59" fmla="*/ 44 h 320"/>
                <a:gd name="T60" fmla="*/ 2 w 364"/>
                <a:gd name="T61" fmla="*/ 50 h 320"/>
                <a:gd name="T62" fmla="*/ 2 w 364"/>
                <a:gd name="T63" fmla="*/ 88 h 320"/>
                <a:gd name="T64" fmla="*/ 12 w 364"/>
                <a:gd name="T65" fmla="*/ 142 h 320"/>
                <a:gd name="T66" fmla="*/ 28 w 364"/>
                <a:gd name="T67" fmla="*/ 182 h 320"/>
                <a:gd name="T68" fmla="*/ 42 w 364"/>
                <a:gd name="T69" fmla="*/ 204 h 320"/>
                <a:gd name="T70" fmla="*/ 50 w 364"/>
                <a:gd name="T71" fmla="*/ 212 h 320"/>
                <a:gd name="T72" fmla="*/ 180 w 364"/>
                <a:gd name="T73" fmla="*/ 154 h 320"/>
                <a:gd name="T74" fmla="*/ 188 w 364"/>
                <a:gd name="T75" fmla="*/ 150 h 320"/>
                <a:gd name="T76" fmla="*/ 206 w 364"/>
                <a:gd name="T77" fmla="*/ 152 h 320"/>
                <a:gd name="T78" fmla="*/ 214 w 364"/>
                <a:gd name="T79" fmla="*/ 160 h 320"/>
                <a:gd name="T80" fmla="*/ 222 w 364"/>
                <a:gd name="T81" fmla="*/ 176 h 320"/>
                <a:gd name="T82" fmla="*/ 216 w 364"/>
                <a:gd name="T83" fmla="*/ 192 h 320"/>
                <a:gd name="T84" fmla="*/ 190 w 364"/>
                <a:gd name="T85" fmla="*/ 214 h 320"/>
                <a:gd name="T86" fmla="*/ 174 w 364"/>
                <a:gd name="T87" fmla="*/ 218 h 320"/>
                <a:gd name="T88" fmla="*/ 158 w 364"/>
                <a:gd name="T89" fmla="*/ 208 h 320"/>
                <a:gd name="T90" fmla="*/ 152 w 364"/>
                <a:gd name="T91" fmla="*/ 200 h 320"/>
                <a:gd name="T92" fmla="*/ 150 w 364"/>
                <a:gd name="T93" fmla="*/ 182 h 320"/>
                <a:gd name="T94" fmla="*/ 154 w 364"/>
                <a:gd name="T95" fmla="*/ 17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4" h="320">
                  <a:moveTo>
                    <a:pt x="50" y="212"/>
                  </a:moveTo>
                  <a:lnTo>
                    <a:pt x="52" y="214"/>
                  </a:lnTo>
                  <a:lnTo>
                    <a:pt x="52" y="214"/>
                  </a:lnTo>
                  <a:lnTo>
                    <a:pt x="80" y="232"/>
                  </a:lnTo>
                  <a:lnTo>
                    <a:pt x="92" y="238"/>
                  </a:lnTo>
                  <a:lnTo>
                    <a:pt x="102" y="242"/>
                  </a:lnTo>
                  <a:lnTo>
                    <a:pt x="126" y="248"/>
                  </a:lnTo>
                  <a:lnTo>
                    <a:pt x="154" y="254"/>
                  </a:lnTo>
                  <a:lnTo>
                    <a:pt x="154" y="254"/>
                  </a:lnTo>
                  <a:lnTo>
                    <a:pt x="172" y="258"/>
                  </a:lnTo>
                  <a:lnTo>
                    <a:pt x="172" y="258"/>
                  </a:lnTo>
                  <a:lnTo>
                    <a:pt x="184" y="264"/>
                  </a:lnTo>
                  <a:lnTo>
                    <a:pt x="196" y="274"/>
                  </a:lnTo>
                  <a:lnTo>
                    <a:pt x="208" y="284"/>
                  </a:lnTo>
                  <a:lnTo>
                    <a:pt x="220" y="296"/>
                  </a:lnTo>
                  <a:lnTo>
                    <a:pt x="234" y="312"/>
                  </a:lnTo>
                  <a:lnTo>
                    <a:pt x="234" y="312"/>
                  </a:lnTo>
                  <a:lnTo>
                    <a:pt x="244" y="308"/>
                  </a:lnTo>
                  <a:lnTo>
                    <a:pt x="254" y="306"/>
                  </a:lnTo>
                  <a:lnTo>
                    <a:pt x="264" y="304"/>
                  </a:lnTo>
                  <a:lnTo>
                    <a:pt x="274" y="304"/>
                  </a:lnTo>
                  <a:lnTo>
                    <a:pt x="274" y="304"/>
                  </a:lnTo>
                  <a:lnTo>
                    <a:pt x="284" y="304"/>
                  </a:lnTo>
                  <a:lnTo>
                    <a:pt x="296" y="308"/>
                  </a:lnTo>
                  <a:lnTo>
                    <a:pt x="304" y="312"/>
                  </a:lnTo>
                  <a:lnTo>
                    <a:pt x="312" y="320"/>
                  </a:lnTo>
                  <a:lnTo>
                    <a:pt x="364" y="272"/>
                  </a:lnTo>
                  <a:lnTo>
                    <a:pt x="302" y="224"/>
                  </a:lnTo>
                  <a:lnTo>
                    <a:pt x="302" y="224"/>
                  </a:lnTo>
                  <a:lnTo>
                    <a:pt x="282" y="202"/>
                  </a:lnTo>
                  <a:lnTo>
                    <a:pt x="274" y="190"/>
                  </a:lnTo>
                  <a:lnTo>
                    <a:pt x="272" y="182"/>
                  </a:lnTo>
                  <a:lnTo>
                    <a:pt x="270" y="174"/>
                  </a:lnTo>
                  <a:lnTo>
                    <a:pt x="270" y="174"/>
                  </a:lnTo>
                  <a:lnTo>
                    <a:pt x="268" y="166"/>
                  </a:lnTo>
                  <a:lnTo>
                    <a:pt x="266" y="156"/>
                  </a:lnTo>
                  <a:lnTo>
                    <a:pt x="266" y="156"/>
                  </a:lnTo>
                  <a:lnTo>
                    <a:pt x="262" y="132"/>
                  </a:lnTo>
                  <a:lnTo>
                    <a:pt x="256" y="106"/>
                  </a:lnTo>
                  <a:lnTo>
                    <a:pt x="250" y="92"/>
                  </a:lnTo>
                  <a:lnTo>
                    <a:pt x="244" y="80"/>
                  </a:lnTo>
                  <a:lnTo>
                    <a:pt x="236" y="68"/>
                  </a:lnTo>
                  <a:lnTo>
                    <a:pt x="228" y="56"/>
                  </a:lnTo>
                  <a:lnTo>
                    <a:pt x="228" y="56"/>
                  </a:lnTo>
                  <a:lnTo>
                    <a:pt x="220" y="48"/>
                  </a:lnTo>
                  <a:lnTo>
                    <a:pt x="208" y="42"/>
                  </a:lnTo>
                  <a:lnTo>
                    <a:pt x="184" y="28"/>
                  </a:lnTo>
                  <a:lnTo>
                    <a:pt x="156" y="18"/>
                  </a:lnTo>
                  <a:lnTo>
                    <a:pt x="128" y="10"/>
                  </a:lnTo>
                  <a:lnTo>
                    <a:pt x="100" y="4"/>
                  </a:lnTo>
                  <a:lnTo>
                    <a:pt x="76" y="0"/>
                  </a:lnTo>
                  <a:lnTo>
                    <a:pt x="60" y="0"/>
                  </a:lnTo>
                  <a:lnTo>
                    <a:pt x="52" y="0"/>
                  </a:lnTo>
                  <a:lnTo>
                    <a:pt x="48" y="4"/>
                  </a:lnTo>
                  <a:lnTo>
                    <a:pt x="36" y="14"/>
                  </a:lnTo>
                  <a:lnTo>
                    <a:pt x="142" y="126"/>
                  </a:lnTo>
                  <a:lnTo>
                    <a:pt x="124" y="142"/>
                  </a:lnTo>
                  <a:lnTo>
                    <a:pt x="18" y="30"/>
                  </a:lnTo>
                  <a:lnTo>
                    <a:pt x="10" y="38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2" y="50"/>
                  </a:lnTo>
                  <a:lnTo>
                    <a:pt x="0" y="66"/>
                  </a:lnTo>
                  <a:lnTo>
                    <a:pt x="2" y="88"/>
                  </a:lnTo>
                  <a:lnTo>
                    <a:pt x="6" y="114"/>
                  </a:lnTo>
                  <a:lnTo>
                    <a:pt x="12" y="142"/>
                  </a:lnTo>
                  <a:lnTo>
                    <a:pt x="22" y="170"/>
                  </a:lnTo>
                  <a:lnTo>
                    <a:pt x="28" y="182"/>
                  </a:lnTo>
                  <a:lnTo>
                    <a:pt x="34" y="194"/>
                  </a:lnTo>
                  <a:lnTo>
                    <a:pt x="42" y="204"/>
                  </a:lnTo>
                  <a:lnTo>
                    <a:pt x="50" y="212"/>
                  </a:lnTo>
                  <a:lnTo>
                    <a:pt x="50" y="212"/>
                  </a:lnTo>
                  <a:close/>
                  <a:moveTo>
                    <a:pt x="154" y="176"/>
                  </a:moveTo>
                  <a:lnTo>
                    <a:pt x="180" y="154"/>
                  </a:lnTo>
                  <a:lnTo>
                    <a:pt x="180" y="154"/>
                  </a:lnTo>
                  <a:lnTo>
                    <a:pt x="188" y="150"/>
                  </a:lnTo>
                  <a:lnTo>
                    <a:pt x="196" y="150"/>
                  </a:lnTo>
                  <a:lnTo>
                    <a:pt x="206" y="152"/>
                  </a:lnTo>
                  <a:lnTo>
                    <a:pt x="214" y="160"/>
                  </a:lnTo>
                  <a:lnTo>
                    <a:pt x="214" y="160"/>
                  </a:lnTo>
                  <a:lnTo>
                    <a:pt x="220" y="168"/>
                  </a:lnTo>
                  <a:lnTo>
                    <a:pt x="222" y="176"/>
                  </a:lnTo>
                  <a:lnTo>
                    <a:pt x="220" y="184"/>
                  </a:lnTo>
                  <a:lnTo>
                    <a:pt x="216" y="192"/>
                  </a:lnTo>
                  <a:lnTo>
                    <a:pt x="190" y="214"/>
                  </a:lnTo>
                  <a:lnTo>
                    <a:pt x="190" y="214"/>
                  </a:lnTo>
                  <a:lnTo>
                    <a:pt x="184" y="218"/>
                  </a:lnTo>
                  <a:lnTo>
                    <a:pt x="174" y="218"/>
                  </a:lnTo>
                  <a:lnTo>
                    <a:pt x="166" y="214"/>
                  </a:lnTo>
                  <a:lnTo>
                    <a:pt x="158" y="208"/>
                  </a:lnTo>
                  <a:lnTo>
                    <a:pt x="158" y="208"/>
                  </a:lnTo>
                  <a:lnTo>
                    <a:pt x="152" y="200"/>
                  </a:lnTo>
                  <a:lnTo>
                    <a:pt x="150" y="192"/>
                  </a:lnTo>
                  <a:lnTo>
                    <a:pt x="150" y="182"/>
                  </a:lnTo>
                  <a:lnTo>
                    <a:pt x="154" y="176"/>
                  </a:lnTo>
                  <a:lnTo>
                    <a:pt x="154" y="1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1" name="Freeform 16"/>
            <p:cNvSpPr>
              <a:spLocks noEditPoints="1"/>
            </p:cNvSpPr>
            <p:nvPr/>
          </p:nvSpPr>
          <p:spPr bwMode="auto">
            <a:xfrm>
              <a:off x="-1481138" y="-1285875"/>
              <a:ext cx="492125" cy="552450"/>
            </a:xfrm>
            <a:custGeom>
              <a:avLst/>
              <a:gdLst>
                <a:gd name="T0" fmla="*/ 64 w 310"/>
                <a:gd name="T1" fmla="*/ 0 h 348"/>
                <a:gd name="T2" fmla="*/ 8 w 310"/>
                <a:gd name="T3" fmla="*/ 50 h 348"/>
                <a:gd name="T4" fmla="*/ 20 w 310"/>
                <a:gd name="T5" fmla="*/ 68 h 348"/>
                <a:gd name="T6" fmla="*/ 22 w 310"/>
                <a:gd name="T7" fmla="*/ 90 h 348"/>
                <a:gd name="T8" fmla="*/ 20 w 310"/>
                <a:gd name="T9" fmla="*/ 104 h 348"/>
                <a:gd name="T10" fmla="*/ 10 w 310"/>
                <a:gd name="T11" fmla="*/ 128 h 348"/>
                <a:gd name="T12" fmla="*/ 144 w 310"/>
                <a:gd name="T13" fmla="*/ 320 h 348"/>
                <a:gd name="T14" fmla="*/ 160 w 310"/>
                <a:gd name="T15" fmla="*/ 334 h 348"/>
                <a:gd name="T16" fmla="*/ 194 w 310"/>
                <a:gd name="T17" fmla="*/ 346 h 348"/>
                <a:gd name="T18" fmla="*/ 232 w 310"/>
                <a:gd name="T19" fmla="*/ 348 h 348"/>
                <a:gd name="T20" fmla="*/ 266 w 310"/>
                <a:gd name="T21" fmla="*/ 336 h 348"/>
                <a:gd name="T22" fmla="*/ 280 w 310"/>
                <a:gd name="T23" fmla="*/ 326 h 348"/>
                <a:gd name="T24" fmla="*/ 302 w 310"/>
                <a:gd name="T25" fmla="*/ 296 h 348"/>
                <a:gd name="T26" fmla="*/ 310 w 310"/>
                <a:gd name="T27" fmla="*/ 262 h 348"/>
                <a:gd name="T28" fmla="*/ 306 w 310"/>
                <a:gd name="T29" fmla="*/ 228 h 348"/>
                <a:gd name="T30" fmla="*/ 286 w 310"/>
                <a:gd name="T31" fmla="*/ 196 h 348"/>
                <a:gd name="T32" fmla="*/ 244 w 310"/>
                <a:gd name="T33" fmla="*/ 286 h 348"/>
                <a:gd name="T34" fmla="*/ 236 w 310"/>
                <a:gd name="T35" fmla="*/ 292 h 348"/>
                <a:gd name="T36" fmla="*/ 220 w 310"/>
                <a:gd name="T37" fmla="*/ 298 h 348"/>
                <a:gd name="T38" fmla="*/ 202 w 310"/>
                <a:gd name="T39" fmla="*/ 296 h 348"/>
                <a:gd name="T40" fmla="*/ 184 w 310"/>
                <a:gd name="T41" fmla="*/ 290 h 348"/>
                <a:gd name="T42" fmla="*/ 178 w 310"/>
                <a:gd name="T43" fmla="*/ 282 h 348"/>
                <a:gd name="T44" fmla="*/ 168 w 310"/>
                <a:gd name="T45" fmla="*/ 268 h 348"/>
                <a:gd name="T46" fmla="*/ 166 w 310"/>
                <a:gd name="T47" fmla="*/ 250 h 348"/>
                <a:gd name="T48" fmla="*/ 170 w 310"/>
                <a:gd name="T49" fmla="*/ 232 h 348"/>
                <a:gd name="T50" fmla="*/ 180 w 310"/>
                <a:gd name="T51" fmla="*/ 218 h 348"/>
                <a:gd name="T52" fmla="*/ 188 w 310"/>
                <a:gd name="T53" fmla="*/ 212 h 348"/>
                <a:gd name="T54" fmla="*/ 206 w 310"/>
                <a:gd name="T55" fmla="*/ 206 h 348"/>
                <a:gd name="T56" fmla="*/ 224 w 310"/>
                <a:gd name="T57" fmla="*/ 208 h 348"/>
                <a:gd name="T58" fmla="*/ 240 w 310"/>
                <a:gd name="T59" fmla="*/ 214 h 348"/>
                <a:gd name="T60" fmla="*/ 248 w 310"/>
                <a:gd name="T61" fmla="*/ 222 h 348"/>
                <a:gd name="T62" fmla="*/ 258 w 310"/>
                <a:gd name="T63" fmla="*/ 236 h 348"/>
                <a:gd name="T64" fmla="*/ 260 w 310"/>
                <a:gd name="T65" fmla="*/ 254 h 348"/>
                <a:gd name="T66" fmla="*/ 256 w 310"/>
                <a:gd name="T67" fmla="*/ 270 h 348"/>
                <a:gd name="T68" fmla="*/ 244 w 310"/>
                <a:gd name="T69" fmla="*/ 286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0" h="348">
                  <a:moveTo>
                    <a:pt x="286" y="196"/>
                  </a:moveTo>
                  <a:lnTo>
                    <a:pt x="64" y="0"/>
                  </a:lnTo>
                  <a:lnTo>
                    <a:pt x="8" y="50"/>
                  </a:lnTo>
                  <a:lnTo>
                    <a:pt x="8" y="50"/>
                  </a:lnTo>
                  <a:lnTo>
                    <a:pt x="16" y="60"/>
                  </a:lnTo>
                  <a:lnTo>
                    <a:pt x="20" y="68"/>
                  </a:lnTo>
                  <a:lnTo>
                    <a:pt x="22" y="80"/>
                  </a:lnTo>
                  <a:lnTo>
                    <a:pt x="22" y="90"/>
                  </a:lnTo>
                  <a:lnTo>
                    <a:pt x="22" y="90"/>
                  </a:lnTo>
                  <a:lnTo>
                    <a:pt x="20" y="104"/>
                  </a:lnTo>
                  <a:lnTo>
                    <a:pt x="16" y="116"/>
                  </a:lnTo>
                  <a:lnTo>
                    <a:pt x="10" y="128"/>
                  </a:lnTo>
                  <a:lnTo>
                    <a:pt x="0" y="138"/>
                  </a:lnTo>
                  <a:lnTo>
                    <a:pt x="144" y="320"/>
                  </a:lnTo>
                  <a:lnTo>
                    <a:pt x="144" y="320"/>
                  </a:lnTo>
                  <a:lnTo>
                    <a:pt x="160" y="334"/>
                  </a:lnTo>
                  <a:lnTo>
                    <a:pt x="176" y="342"/>
                  </a:lnTo>
                  <a:lnTo>
                    <a:pt x="194" y="346"/>
                  </a:lnTo>
                  <a:lnTo>
                    <a:pt x="214" y="348"/>
                  </a:lnTo>
                  <a:lnTo>
                    <a:pt x="232" y="348"/>
                  </a:lnTo>
                  <a:lnTo>
                    <a:pt x="250" y="344"/>
                  </a:lnTo>
                  <a:lnTo>
                    <a:pt x="266" y="336"/>
                  </a:lnTo>
                  <a:lnTo>
                    <a:pt x="280" y="326"/>
                  </a:lnTo>
                  <a:lnTo>
                    <a:pt x="280" y="326"/>
                  </a:lnTo>
                  <a:lnTo>
                    <a:pt x="292" y="312"/>
                  </a:lnTo>
                  <a:lnTo>
                    <a:pt x="302" y="296"/>
                  </a:lnTo>
                  <a:lnTo>
                    <a:pt x="308" y="280"/>
                  </a:lnTo>
                  <a:lnTo>
                    <a:pt x="310" y="262"/>
                  </a:lnTo>
                  <a:lnTo>
                    <a:pt x="310" y="244"/>
                  </a:lnTo>
                  <a:lnTo>
                    <a:pt x="306" y="228"/>
                  </a:lnTo>
                  <a:lnTo>
                    <a:pt x="298" y="210"/>
                  </a:lnTo>
                  <a:lnTo>
                    <a:pt x="286" y="196"/>
                  </a:lnTo>
                  <a:lnTo>
                    <a:pt x="286" y="196"/>
                  </a:lnTo>
                  <a:close/>
                  <a:moveTo>
                    <a:pt x="244" y="286"/>
                  </a:moveTo>
                  <a:lnTo>
                    <a:pt x="244" y="286"/>
                  </a:lnTo>
                  <a:lnTo>
                    <a:pt x="236" y="292"/>
                  </a:lnTo>
                  <a:lnTo>
                    <a:pt x="228" y="296"/>
                  </a:lnTo>
                  <a:lnTo>
                    <a:pt x="220" y="298"/>
                  </a:lnTo>
                  <a:lnTo>
                    <a:pt x="210" y="298"/>
                  </a:lnTo>
                  <a:lnTo>
                    <a:pt x="202" y="296"/>
                  </a:lnTo>
                  <a:lnTo>
                    <a:pt x="192" y="294"/>
                  </a:lnTo>
                  <a:lnTo>
                    <a:pt x="184" y="290"/>
                  </a:lnTo>
                  <a:lnTo>
                    <a:pt x="178" y="282"/>
                  </a:lnTo>
                  <a:lnTo>
                    <a:pt x="178" y="282"/>
                  </a:lnTo>
                  <a:lnTo>
                    <a:pt x="172" y="276"/>
                  </a:lnTo>
                  <a:lnTo>
                    <a:pt x="168" y="268"/>
                  </a:lnTo>
                  <a:lnTo>
                    <a:pt x="166" y="258"/>
                  </a:lnTo>
                  <a:lnTo>
                    <a:pt x="166" y="250"/>
                  </a:lnTo>
                  <a:lnTo>
                    <a:pt x="166" y="242"/>
                  </a:lnTo>
                  <a:lnTo>
                    <a:pt x="170" y="232"/>
                  </a:lnTo>
                  <a:lnTo>
                    <a:pt x="174" y="226"/>
                  </a:lnTo>
                  <a:lnTo>
                    <a:pt x="180" y="218"/>
                  </a:lnTo>
                  <a:lnTo>
                    <a:pt x="180" y="218"/>
                  </a:lnTo>
                  <a:lnTo>
                    <a:pt x="188" y="212"/>
                  </a:lnTo>
                  <a:lnTo>
                    <a:pt x="196" y="208"/>
                  </a:lnTo>
                  <a:lnTo>
                    <a:pt x="206" y="206"/>
                  </a:lnTo>
                  <a:lnTo>
                    <a:pt x="214" y="206"/>
                  </a:lnTo>
                  <a:lnTo>
                    <a:pt x="224" y="208"/>
                  </a:lnTo>
                  <a:lnTo>
                    <a:pt x="232" y="210"/>
                  </a:lnTo>
                  <a:lnTo>
                    <a:pt x="240" y="214"/>
                  </a:lnTo>
                  <a:lnTo>
                    <a:pt x="248" y="222"/>
                  </a:lnTo>
                  <a:lnTo>
                    <a:pt x="248" y="222"/>
                  </a:lnTo>
                  <a:lnTo>
                    <a:pt x="254" y="228"/>
                  </a:lnTo>
                  <a:lnTo>
                    <a:pt x="258" y="236"/>
                  </a:lnTo>
                  <a:lnTo>
                    <a:pt x="260" y="246"/>
                  </a:lnTo>
                  <a:lnTo>
                    <a:pt x="260" y="254"/>
                  </a:lnTo>
                  <a:lnTo>
                    <a:pt x="258" y="262"/>
                  </a:lnTo>
                  <a:lnTo>
                    <a:pt x="256" y="270"/>
                  </a:lnTo>
                  <a:lnTo>
                    <a:pt x="250" y="278"/>
                  </a:lnTo>
                  <a:lnTo>
                    <a:pt x="244" y="286"/>
                  </a:lnTo>
                  <a:lnTo>
                    <a:pt x="244" y="2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7364357" y="1992873"/>
            <a:ext cx="675238" cy="611426"/>
            <a:chOff x="11068050" y="3051175"/>
            <a:chExt cx="923925" cy="836613"/>
          </a:xfrm>
          <a:solidFill>
            <a:schemeClr val="bg1"/>
          </a:solidFill>
        </p:grpSpPr>
        <p:sp>
          <p:nvSpPr>
            <p:cNvPr id="83" name="Freeform 235"/>
            <p:cNvSpPr>
              <a:spLocks/>
            </p:cNvSpPr>
            <p:nvPr/>
          </p:nvSpPr>
          <p:spPr bwMode="auto">
            <a:xfrm>
              <a:off x="11068050" y="3051175"/>
              <a:ext cx="923925" cy="425450"/>
            </a:xfrm>
            <a:custGeom>
              <a:avLst/>
              <a:gdLst>
                <a:gd name="T0" fmla="*/ 1166 w 1166"/>
                <a:gd name="T1" fmla="*/ 0 h 536"/>
                <a:gd name="T2" fmla="*/ 1133 w 1166"/>
                <a:gd name="T3" fmla="*/ 142 h 536"/>
                <a:gd name="T4" fmla="*/ 1105 w 1166"/>
                <a:gd name="T5" fmla="*/ 89 h 536"/>
                <a:gd name="T6" fmla="*/ 1072 w 1166"/>
                <a:gd name="T7" fmla="*/ 117 h 536"/>
                <a:gd name="T8" fmla="*/ 911 w 1166"/>
                <a:gd name="T9" fmla="*/ 252 h 536"/>
                <a:gd name="T10" fmla="*/ 911 w 1166"/>
                <a:gd name="T11" fmla="*/ 252 h 536"/>
                <a:gd name="T12" fmla="*/ 867 w 1166"/>
                <a:gd name="T13" fmla="*/ 289 h 536"/>
                <a:gd name="T14" fmla="*/ 867 w 1166"/>
                <a:gd name="T15" fmla="*/ 289 h 536"/>
                <a:gd name="T16" fmla="*/ 697 w 1166"/>
                <a:gd name="T17" fmla="*/ 432 h 536"/>
                <a:gd name="T18" fmla="*/ 654 w 1166"/>
                <a:gd name="T19" fmla="*/ 469 h 536"/>
                <a:gd name="T20" fmla="*/ 592 w 1166"/>
                <a:gd name="T21" fmla="*/ 520 h 536"/>
                <a:gd name="T22" fmla="*/ 501 w 1166"/>
                <a:gd name="T23" fmla="*/ 395 h 536"/>
                <a:gd name="T24" fmla="*/ 462 w 1166"/>
                <a:gd name="T25" fmla="*/ 340 h 536"/>
                <a:gd name="T26" fmla="*/ 462 w 1166"/>
                <a:gd name="T27" fmla="*/ 340 h 536"/>
                <a:gd name="T28" fmla="*/ 429 w 1166"/>
                <a:gd name="T29" fmla="*/ 296 h 536"/>
                <a:gd name="T30" fmla="*/ 288 w 1166"/>
                <a:gd name="T31" fmla="*/ 377 h 536"/>
                <a:gd name="T32" fmla="*/ 248 w 1166"/>
                <a:gd name="T33" fmla="*/ 399 h 536"/>
                <a:gd name="T34" fmla="*/ 75 w 1166"/>
                <a:gd name="T35" fmla="*/ 496 h 536"/>
                <a:gd name="T36" fmla="*/ 0 w 1166"/>
                <a:gd name="T37" fmla="*/ 536 h 536"/>
                <a:gd name="T38" fmla="*/ 0 w 1166"/>
                <a:gd name="T39" fmla="*/ 491 h 536"/>
                <a:gd name="T40" fmla="*/ 435 w 1166"/>
                <a:gd name="T41" fmla="*/ 245 h 536"/>
                <a:gd name="T42" fmla="*/ 598 w 1166"/>
                <a:gd name="T43" fmla="*/ 452 h 536"/>
                <a:gd name="T44" fmla="*/ 1078 w 1166"/>
                <a:gd name="T45" fmla="*/ 58 h 536"/>
                <a:gd name="T46" fmla="*/ 1021 w 1166"/>
                <a:gd name="T47" fmla="*/ 36 h 536"/>
                <a:gd name="T48" fmla="*/ 1166 w 1166"/>
                <a:gd name="T49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66" h="536">
                  <a:moveTo>
                    <a:pt x="1166" y="0"/>
                  </a:moveTo>
                  <a:lnTo>
                    <a:pt x="1133" y="142"/>
                  </a:lnTo>
                  <a:lnTo>
                    <a:pt x="1105" y="89"/>
                  </a:lnTo>
                  <a:lnTo>
                    <a:pt x="1072" y="117"/>
                  </a:lnTo>
                  <a:lnTo>
                    <a:pt x="911" y="252"/>
                  </a:lnTo>
                  <a:lnTo>
                    <a:pt x="911" y="252"/>
                  </a:lnTo>
                  <a:lnTo>
                    <a:pt x="867" y="289"/>
                  </a:lnTo>
                  <a:lnTo>
                    <a:pt x="867" y="289"/>
                  </a:lnTo>
                  <a:lnTo>
                    <a:pt x="697" y="432"/>
                  </a:lnTo>
                  <a:lnTo>
                    <a:pt x="654" y="469"/>
                  </a:lnTo>
                  <a:lnTo>
                    <a:pt x="592" y="520"/>
                  </a:lnTo>
                  <a:lnTo>
                    <a:pt x="501" y="395"/>
                  </a:lnTo>
                  <a:lnTo>
                    <a:pt x="462" y="340"/>
                  </a:lnTo>
                  <a:lnTo>
                    <a:pt x="462" y="340"/>
                  </a:lnTo>
                  <a:lnTo>
                    <a:pt x="429" y="296"/>
                  </a:lnTo>
                  <a:lnTo>
                    <a:pt x="288" y="377"/>
                  </a:lnTo>
                  <a:lnTo>
                    <a:pt x="248" y="399"/>
                  </a:lnTo>
                  <a:lnTo>
                    <a:pt x="75" y="496"/>
                  </a:lnTo>
                  <a:lnTo>
                    <a:pt x="0" y="536"/>
                  </a:lnTo>
                  <a:lnTo>
                    <a:pt x="0" y="491"/>
                  </a:lnTo>
                  <a:lnTo>
                    <a:pt x="435" y="245"/>
                  </a:lnTo>
                  <a:lnTo>
                    <a:pt x="598" y="452"/>
                  </a:lnTo>
                  <a:lnTo>
                    <a:pt x="1078" y="58"/>
                  </a:lnTo>
                  <a:lnTo>
                    <a:pt x="1021" y="36"/>
                  </a:lnTo>
                  <a:lnTo>
                    <a:pt x="11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4" name="Freeform 236"/>
            <p:cNvSpPr>
              <a:spLocks/>
            </p:cNvSpPr>
            <p:nvPr/>
          </p:nvSpPr>
          <p:spPr bwMode="auto">
            <a:xfrm>
              <a:off x="11790363" y="3182938"/>
              <a:ext cx="130175" cy="704850"/>
            </a:xfrm>
            <a:custGeom>
              <a:avLst/>
              <a:gdLst>
                <a:gd name="T0" fmla="*/ 163 w 163"/>
                <a:gd name="T1" fmla="*/ 0 h 887"/>
                <a:gd name="T2" fmla="*/ 163 w 163"/>
                <a:gd name="T3" fmla="*/ 887 h 887"/>
                <a:gd name="T4" fmla="*/ 0 w 163"/>
                <a:gd name="T5" fmla="*/ 887 h 887"/>
                <a:gd name="T6" fmla="*/ 0 w 163"/>
                <a:gd name="T7" fmla="*/ 136 h 887"/>
                <a:gd name="T8" fmla="*/ 163 w 163"/>
                <a:gd name="T9" fmla="*/ 0 h 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887">
                  <a:moveTo>
                    <a:pt x="163" y="0"/>
                  </a:moveTo>
                  <a:lnTo>
                    <a:pt x="163" y="887"/>
                  </a:lnTo>
                  <a:lnTo>
                    <a:pt x="0" y="887"/>
                  </a:lnTo>
                  <a:lnTo>
                    <a:pt x="0" y="136"/>
                  </a:lnTo>
                  <a:lnTo>
                    <a:pt x="16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5" name="Freeform 237"/>
            <p:cNvSpPr>
              <a:spLocks/>
            </p:cNvSpPr>
            <p:nvPr/>
          </p:nvSpPr>
          <p:spPr bwMode="auto">
            <a:xfrm>
              <a:off x="11620500" y="3317875"/>
              <a:ext cx="134938" cy="569913"/>
            </a:xfrm>
            <a:custGeom>
              <a:avLst/>
              <a:gdLst>
                <a:gd name="T0" fmla="*/ 170 w 170"/>
                <a:gd name="T1" fmla="*/ 0 h 716"/>
                <a:gd name="T2" fmla="*/ 170 w 170"/>
                <a:gd name="T3" fmla="*/ 716 h 716"/>
                <a:gd name="T4" fmla="*/ 0 w 170"/>
                <a:gd name="T5" fmla="*/ 716 h 716"/>
                <a:gd name="T6" fmla="*/ 0 w 170"/>
                <a:gd name="T7" fmla="*/ 143 h 716"/>
                <a:gd name="T8" fmla="*/ 170 w 170"/>
                <a:gd name="T9" fmla="*/ 0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716">
                  <a:moveTo>
                    <a:pt x="170" y="0"/>
                  </a:moveTo>
                  <a:lnTo>
                    <a:pt x="170" y="716"/>
                  </a:lnTo>
                  <a:lnTo>
                    <a:pt x="0" y="716"/>
                  </a:lnTo>
                  <a:lnTo>
                    <a:pt x="0" y="143"/>
                  </a:lnTo>
                  <a:lnTo>
                    <a:pt x="17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6" name="Freeform 238"/>
            <p:cNvSpPr>
              <a:spLocks/>
            </p:cNvSpPr>
            <p:nvPr/>
          </p:nvSpPr>
          <p:spPr bwMode="auto">
            <a:xfrm>
              <a:off x="11464925" y="3408363"/>
              <a:ext cx="122238" cy="479425"/>
            </a:xfrm>
            <a:custGeom>
              <a:avLst/>
              <a:gdLst>
                <a:gd name="T0" fmla="*/ 153 w 153"/>
                <a:gd name="T1" fmla="*/ 64 h 603"/>
                <a:gd name="T2" fmla="*/ 153 w 153"/>
                <a:gd name="T3" fmla="*/ 603 h 603"/>
                <a:gd name="T4" fmla="*/ 0 w 153"/>
                <a:gd name="T5" fmla="*/ 603 h 603"/>
                <a:gd name="T6" fmla="*/ 0 w 153"/>
                <a:gd name="T7" fmla="*/ 0 h 603"/>
                <a:gd name="T8" fmla="*/ 88 w 153"/>
                <a:gd name="T9" fmla="*/ 119 h 603"/>
                <a:gd name="T10" fmla="*/ 153 w 153"/>
                <a:gd name="T11" fmla="*/ 64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3" h="603">
                  <a:moveTo>
                    <a:pt x="153" y="64"/>
                  </a:moveTo>
                  <a:lnTo>
                    <a:pt x="153" y="603"/>
                  </a:lnTo>
                  <a:lnTo>
                    <a:pt x="0" y="603"/>
                  </a:lnTo>
                  <a:lnTo>
                    <a:pt x="0" y="0"/>
                  </a:lnTo>
                  <a:lnTo>
                    <a:pt x="88" y="119"/>
                  </a:lnTo>
                  <a:lnTo>
                    <a:pt x="153" y="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7" name="Freeform 239"/>
            <p:cNvSpPr>
              <a:spLocks/>
            </p:cNvSpPr>
            <p:nvPr/>
          </p:nvSpPr>
          <p:spPr bwMode="auto">
            <a:xfrm>
              <a:off x="11295063" y="3325813"/>
              <a:ext cx="139700" cy="561975"/>
            </a:xfrm>
            <a:custGeom>
              <a:avLst/>
              <a:gdLst>
                <a:gd name="T0" fmla="*/ 174 w 174"/>
                <a:gd name="T1" fmla="*/ 49 h 707"/>
                <a:gd name="T2" fmla="*/ 174 w 174"/>
                <a:gd name="T3" fmla="*/ 707 h 707"/>
                <a:gd name="T4" fmla="*/ 0 w 174"/>
                <a:gd name="T5" fmla="*/ 707 h 707"/>
                <a:gd name="T6" fmla="*/ 0 w 174"/>
                <a:gd name="T7" fmla="*/ 75 h 707"/>
                <a:gd name="T8" fmla="*/ 137 w 174"/>
                <a:gd name="T9" fmla="*/ 0 h 707"/>
                <a:gd name="T10" fmla="*/ 174 w 174"/>
                <a:gd name="T11" fmla="*/ 49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707">
                  <a:moveTo>
                    <a:pt x="174" y="49"/>
                  </a:moveTo>
                  <a:lnTo>
                    <a:pt x="174" y="707"/>
                  </a:lnTo>
                  <a:lnTo>
                    <a:pt x="0" y="707"/>
                  </a:lnTo>
                  <a:lnTo>
                    <a:pt x="0" y="75"/>
                  </a:lnTo>
                  <a:lnTo>
                    <a:pt x="137" y="0"/>
                  </a:lnTo>
                  <a:lnTo>
                    <a:pt x="174" y="4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8" name="Freeform 240"/>
            <p:cNvSpPr>
              <a:spLocks/>
            </p:cNvSpPr>
            <p:nvPr/>
          </p:nvSpPr>
          <p:spPr bwMode="auto">
            <a:xfrm>
              <a:off x="11126788" y="3403600"/>
              <a:ext cx="136525" cy="484188"/>
            </a:xfrm>
            <a:custGeom>
              <a:avLst/>
              <a:gdLst>
                <a:gd name="T0" fmla="*/ 173 w 173"/>
                <a:gd name="T1" fmla="*/ 0 h 610"/>
                <a:gd name="T2" fmla="*/ 173 w 173"/>
                <a:gd name="T3" fmla="*/ 610 h 610"/>
                <a:gd name="T4" fmla="*/ 0 w 173"/>
                <a:gd name="T5" fmla="*/ 610 h 610"/>
                <a:gd name="T6" fmla="*/ 0 w 173"/>
                <a:gd name="T7" fmla="*/ 93 h 610"/>
                <a:gd name="T8" fmla="*/ 173 w 173"/>
                <a:gd name="T9" fmla="*/ 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610">
                  <a:moveTo>
                    <a:pt x="173" y="0"/>
                  </a:moveTo>
                  <a:lnTo>
                    <a:pt x="173" y="610"/>
                  </a:lnTo>
                  <a:lnTo>
                    <a:pt x="0" y="610"/>
                  </a:lnTo>
                  <a:lnTo>
                    <a:pt x="0" y="93"/>
                  </a:lnTo>
                  <a:lnTo>
                    <a:pt x="17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312925" y="2086860"/>
            <a:ext cx="527862" cy="522882"/>
            <a:chOff x="2688984" y="3782895"/>
            <a:chExt cx="1041996" cy="1032165"/>
          </a:xfrm>
          <a:solidFill>
            <a:schemeClr val="bg1"/>
          </a:solidFill>
        </p:grpSpPr>
        <p:sp>
          <p:nvSpPr>
            <p:cNvPr id="90" name="Freeform 105"/>
            <p:cNvSpPr>
              <a:spLocks/>
            </p:cNvSpPr>
            <p:nvPr/>
          </p:nvSpPr>
          <p:spPr bwMode="auto">
            <a:xfrm>
              <a:off x="2688984" y="3782895"/>
              <a:ext cx="1009227" cy="1009227"/>
            </a:xfrm>
            <a:custGeom>
              <a:avLst/>
              <a:gdLst>
                <a:gd name="T0" fmla="*/ 633 w 1230"/>
                <a:gd name="T1" fmla="*/ 971 h 1229"/>
                <a:gd name="T2" fmla="*/ 580 w 1230"/>
                <a:gd name="T3" fmla="*/ 970 h 1229"/>
                <a:gd name="T4" fmla="*/ 511 w 1230"/>
                <a:gd name="T5" fmla="*/ 956 h 1229"/>
                <a:gd name="T6" fmla="*/ 449 w 1230"/>
                <a:gd name="T7" fmla="*/ 929 h 1229"/>
                <a:gd name="T8" fmla="*/ 392 w 1230"/>
                <a:gd name="T9" fmla="*/ 891 h 1229"/>
                <a:gd name="T10" fmla="*/ 344 w 1230"/>
                <a:gd name="T11" fmla="*/ 843 h 1229"/>
                <a:gd name="T12" fmla="*/ 306 w 1230"/>
                <a:gd name="T13" fmla="*/ 785 h 1229"/>
                <a:gd name="T14" fmla="*/ 278 w 1230"/>
                <a:gd name="T15" fmla="*/ 721 h 1229"/>
                <a:gd name="T16" fmla="*/ 264 w 1230"/>
                <a:gd name="T17" fmla="*/ 651 h 1229"/>
                <a:gd name="T18" fmla="*/ 263 w 1230"/>
                <a:gd name="T19" fmla="*/ 597 h 1229"/>
                <a:gd name="T20" fmla="*/ 272 w 1230"/>
                <a:gd name="T21" fmla="*/ 528 h 1229"/>
                <a:gd name="T22" fmla="*/ 295 w 1230"/>
                <a:gd name="T23" fmla="*/ 463 h 1229"/>
                <a:gd name="T24" fmla="*/ 331 w 1230"/>
                <a:gd name="T25" fmla="*/ 403 h 1229"/>
                <a:gd name="T26" fmla="*/ 365 w 1230"/>
                <a:gd name="T27" fmla="*/ 362 h 1229"/>
                <a:gd name="T28" fmla="*/ 419 w 1230"/>
                <a:gd name="T29" fmla="*/ 318 h 1229"/>
                <a:gd name="T30" fmla="*/ 479 w 1230"/>
                <a:gd name="T31" fmla="*/ 284 h 1229"/>
                <a:gd name="T32" fmla="*/ 544 w 1230"/>
                <a:gd name="T33" fmla="*/ 264 h 1229"/>
                <a:gd name="T34" fmla="*/ 596 w 1230"/>
                <a:gd name="T35" fmla="*/ 258 h 1229"/>
                <a:gd name="T36" fmla="*/ 649 w 1230"/>
                <a:gd name="T37" fmla="*/ 259 h 1229"/>
                <a:gd name="T38" fmla="*/ 716 w 1230"/>
                <a:gd name="T39" fmla="*/ 272 h 1229"/>
                <a:gd name="T40" fmla="*/ 777 w 1230"/>
                <a:gd name="T41" fmla="*/ 297 h 1229"/>
                <a:gd name="T42" fmla="*/ 833 w 1230"/>
                <a:gd name="T43" fmla="*/ 333 h 1229"/>
                <a:gd name="T44" fmla="*/ 879 w 1230"/>
                <a:gd name="T45" fmla="*/ 379 h 1229"/>
                <a:gd name="T46" fmla="*/ 918 w 1230"/>
                <a:gd name="T47" fmla="*/ 433 h 1229"/>
                <a:gd name="T48" fmla="*/ 947 w 1230"/>
                <a:gd name="T49" fmla="*/ 494 h 1229"/>
                <a:gd name="T50" fmla="*/ 963 w 1230"/>
                <a:gd name="T51" fmla="*/ 561 h 1229"/>
                <a:gd name="T52" fmla="*/ 967 w 1230"/>
                <a:gd name="T53" fmla="*/ 614 h 1229"/>
                <a:gd name="T54" fmla="*/ 1088 w 1230"/>
                <a:gd name="T55" fmla="*/ 790 h 1229"/>
                <a:gd name="T56" fmla="*/ 1107 w 1230"/>
                <a:gd name="T57" fmla="*/ 727 h 1229"/>
                <a:gd name="T58" fmla="*/ 1224 w 1230"/>
                <a:gd name="T59" fmla="*/ 565 h 1229"/>
                <a:gd name="T60" fmla="*/ 1101 w 1230"/>
                <a:gd name="T61" fmla="*/ 482 h 1229"/>
                <a:gd name="T62" fmla="*/ 1162 w 1230"/>
                <a:gd name="T63" fmla="*/ 337 h 1229"/>
                <a:gd name="T64" fmla="*/ 998 w 1230"/>
                <a:gd name="T65" fmla="*/ 284 h 1229"/>
                <a:gd name="T66" fmla="*/ 943 w 1230"/>
                <a:gd name="T67" fmla="*/ 228 h 1229"/>
                <a:gd name="T68" fmla="*/ 846 w 1230"/>
                <a:gd name="T69" fmla="*/ 48 h 1229"/>
                <a:gd name="T70" fmla="*/ 745 w 1230"/>
                <a:gd name="T71" fmla="*/ 122 h 1229"/>
                <a:gd name="T72" fmla="*/ 649 w 1230"/>
                <a:gd name="T73" fmla="*/ 1 h 1229"/>
                <a:gd name="T74" fmla="*/ 521 w 1230"/>
                <a:gd name="T75" fmla="*/ 114 h 1229"/>
                <a:gd name="T76" fmla="*/ 443 w 1230"/>
                <a:gd name="T77" fmla="*/ 136 h 1229"/>
                <a:gd name="T78" fmla="*/ 240 w 1230"/>
                <a:gd name="T79" fmla="*/ 131 h 1229"/>
                <a:gd name="T80" fmla="*/ 239 w 1230"/>
                <a:gd name="T81" fmla="*/ 273 h 1229"/>
                <a:gd name="T82" fmla="*/ 101 w 1230"/>
                <a:gd name="T83" fmla="*/ 279 h 1229"/>
                <a:gd name="T84" fmla="*/ 138 w 1230"/>
                <a:gd name="T85" fmla="*/ 447 h 1229"/>
                <a:gd name="T86" fmla="*/ 0 w 1230"/>
                <a:gd name="T87" fmla="*/ 548 h 1229"/>
                <a:gd name="T88" fmla="*/ 119 w 1230"/>
                <a:gd name="T89" fmla="*/ 709 h 1229"/>
                <a:gd name="T90" fmla="*/ 139 w 1230"/>
                <a:gd name="T91" fmla="*/ 783 h 1229"/>
                <a:gd name="T92" fmla="*/ 131 w 1230"/>
                <a:gd name="T93" fmla="*/ 989 h 1229"/>
                <a:gd name="T94" fmla="*/ 258 w 1230"/>
                <a:gd name="T95" fmla="*/ 974 h 1229"/>
                <a:gd name="T96" fmla="*/ 280 w 1230"/>
                <a:gd name="T97" fmla="*/ 1128 h 1229"/>
                <a:gd name="T98" fmla="*/ 446 w 1230"/>
                <a:gd name="T99" fmla="*/ 1094 h 1229"/>
                <a:gd name="T100" fmla="*/ 524 w 1230"/>
                <a:gd name="T101" fmla="*/ 1115 h 1229"/>
                <a:gd name="T102" fmla="*/ 698 w 1230"/>
                <a:gd name="T103" fmla="*/ 1221 h 1229"/>
                <a:gd name="T104" fmla="*/ 753 w 1230"/>
                <a:gd name="T105" fmla="*/ 1104 h 1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30" h="1229">
                  <a:moveTo>
                    <a:pt x="677" y="965"/>
                  </a:moveTo>
                  <a:lnTo>
                    <a:pt x="677" y="965"/>
                  </a:lnTo>
                  <a:lnTo>
                    <a:pt x="655" y="969"/>
                  </a:lnTo>
                  <a:lnTo>
                    <a:pt x="633" y="971"/>
                  </a:lnTo>
                  <a:lnTo>
                    <a:pt x="633" y="971"/>
                  </a:lnTo>
                  <a:lnTo>
                    <a:pt x="615" y="971"/>
                  </a:lnTo>
                  <a:lnTo>
                    <a:pt x="598" y="971"/>
                  </a:lnTo>
                  <a:lnTo>
                    <a:pt x="580" y="970"/>
                  </a:lnTo>
                  <a:lnTo>
                    <a:pt x="563" y="968"/>
                  </a:lnTo>
                  <a:lnTo>
                    <a:pt x="545" y="964"/>
                  </a:lnTo>
                  <a:lnTo>
                    <a:pt x="528" y="961"/>
                  </a:lnTo>
                  <a:lnTo>
                    <a:pt x="511" y="956"/>
                  </a:lnTo>
                  <a:lnTo>
                    <a:pt x="496" y="951"/>
                  </a:lnTo>
                  <a:lnTo>
                    <a:pt x="479" y="944"/>
                  </a:lnTo>
                  <a:lnTo>
                    <a:pt x="463" y="937"/>
                  </a:lnTo>
                  <a:lnTo>
                    <a:pt x="449" y="929"/>
                  </a:lnTo>
                  <a:lnTo>
                    <a:pt x="433" y="921"/>
                  </a:lnTo>
                  <a:lnTo>
                    <a:pt x="419" y="911"/>
                  </a:lnTo>
                  <a:lnTo>
                    <a:pt x="406" y="902"/>
                  </a:lnTo>
                  <a:lnTo>
                    <a:pt x="392" y="891"/>
                  </a:lnTo>
                  <a:lnTo>
                    <a:pt x="379" y="880"/>
                  </a:lnTo>
                  <a:lnTo>
                    <a:pt x="367" y="868"/>
                  </a:lnTo>
                  <a:lnTo>
                    <a:pt x="355" y="855"/>
                  </a:lnTo>
                  <a:lnTo>
                    <a:pt x="344" y="843"/>
                  </a:lnTo>
                  <a:lnTo>
                    <a:pt x="334" y="829"/>
                  </a:lnTo>
                  <a:lnTo>
                    <a:pt x="324" y="815"/>
                  </a:lnTo>
                  <a:lnTo>
                    <a:pt x="314" y="801"/>
                  </a:lnTo>
                  <a:lnTo>
                    <a:pt x="306" y="785"/>
                  </a:lnTo>
                  <a:lnTo>
                    <a:pt x="298" y="770"/>
                  </a:lnTo>
                  <a:lnTo>
                    <a:pt x="290" y="754"/>
                  </a:lnTo>
                  <a:lnTo>
                    <a:pt x="284" y="737"/>
                  </a:lnTo>
                  <a:lnTo>
                    <a:pt x="278" y="721"/>
                  </a:lnTo>
                  <a:lnTo>
                    <a:pt x="274" y="704"/>
                  </a:lnTo>
                  <a:lnTo>
                    <a:pt x="270" y="687"/>
                  </a:lnTo>
                  <a:lnTo>
                    <a:pt x="266" y="669"/>
                  </a:lnTo>
                  <a:lnTo>
                    <a:pt x="264" y="651"/>
                  </a:lnTo>
                  <a:lnTo>
                    <a:pt x="263" y="633"/>
                  </a:lnTo>
                  <a:lnTo>
                    <a:pt x="263" y="633"/>
                  </a:lnTo>
                  <a:lnTo>
                    <a:pt x="263" y="615"/>
                  </a:lnTo>
                  <a:lnTo>
                    <a:pt x="263" y="597"/>
                  </a:lnTo>
                  <a:lnTo>
                    <a:pt x="264" y="579"/>
                  </a:lnTo>
                  <a:lnTo>
                    <a:pt x="266" y="562"/>
                  </a:lnTo>
                  <a:lnTo>
                    <a:pt x="269" y="546"/>
                  </a:lnTo>
                  <a:lnTo>
                    <a:pt x="272" y="528"/>
                  </a:lnTo>
                  <a:lnTo>
                    <a:pt x="277" y="511"/>
                  </a:lnTo>
                  <a:lnTo>
                    <a:pt x="282" y="495"/>
                  </a:lnTo>
                  <a:lnTo>
                    <a:pt x="288" y="478"/>
                  </a:lnTo>
                  <a:lnTo>
                    <a:pt x="295" y="463"/>
                  </a:lnTo>
                  <a:lnTo>
                    <a:pt x="304" y="447"/>
                  </a:lnTo>
                  <a:lnTo>
                    <a:pt x="312" y="432"/>
                  </a:lnTo>
                  <a:lnTo>
                    <a:pt x="320" y="417"/>
                  </a:lnTo>
                  <a:lnTo>
                    <a:pt x="331" y="403"/>
                  </a:lnTo>
                  <a:lnTo>
                    <a:pt x="342" y="389"/>
                  </a:lnTo>
                  <a:lnTo>
                    <a:pt x="353" y="375"/>
                  </a:lnTo>
                  <a:lnTo>
                    <a:pt x="353" y="375"/>
                  </a:lnTo>
                  <a:lnTo>
                    <a:pt x="365" y="362"/>
                  </a:lnTo>
                  <a:lnTo>
                    <a:pt x="378" y="350"/>
                  </a:lnTo>
                  <a:lnTo>
                    <a:pt x="391" y="338"/>
                  </a:lnTo>
                  <a:lnTo>
                    <a:pt x="404" y="327"/>
                  </a:lnTo>
                  <a:lnTo>
                    <a:pt x="419" y="318"/>
                  </a:lnTo>
                  <a:lnTo>
                    <a:pt x="433" y="308"/>
                  </a:lnTo>
                  <a:lnTo>
                    <a:pt x="448" y="300"/>
                  </a:lnTo>
                  <a:lnTo>
                    <a:pt x="463" y="291"/>
                  </a:lnTo>
                  <a:lnTo>
                    <a:pt x="479" y="284"/>
                  </a:lnTo>
                  <a:lnTo>
                    <a:pt x="494" y="278"/>
                  </a:lnTo>
                  <a:lnTo>
                    <a:pt x="511" y="272"/>
                  </a:lnTo>
                  <a:lnTo>
                    <a:pt x="527" y="267"/>
                  </a:lnTo>
                  <a:lnTo>
                    <a:pt x="544" y="264"/>
                  </a:lnTo>
                  <a:lnTo>
                    <a:pt x="562" y="261"/>
                  </a:lnTo>
                  <a:lnTo>
                    <a:pt x="578" y="259"/>
                  </a:lnTo>
                  <a:lnTo>
                    <a:pt x="596" y="258"/>
                  </a:lnTo>
                  <a:lnTo>
                    <a:pt x="596" y="258"/>
                  </a:lnTo>
                  <a:lnTo>
                    <a:pt x="614" y="257"/>
                  </a:lnTo>
                  <a:lnTo>
                    <a:pt x="614" y="257"/>
                  </a:lnTo>
                  <a:lnTo>
                    <a:pt x="632" y="258"/>
                  </a:lnTo>
                  <a:lnTo>
                    <a:pt x="649" y="259"/>
                  </a:lnTo>
                  <a:lnTo>
                    <a:pt x="666" y="260"/>
                  </a:lnTo>
                  <a:lnTo>
                    <a:pt x="683" y="264"/>
                  </a:lnTo>
                  <a:lnTo>
                    <a:pt x="699" y="267"/>
                  </a:lnTo>
                  <a:lnTo>
                    <a:pt x="716" y="272"/>
                  </a:lnTo>
                  <a:lnTo>
                    <a:pt x="732" y="277"/>
                  </a:lnTo>
                  <a:lnTo>
                    <a:pt x="747" y="283"/>
                  </a:lnTo>
                  <a:lnTo>
                    <a:pt x="762" y="290"/>
                  </a:lnTo>
                  <a:lnTo>
                    <a:pt x="777" y="297"/>
                  </a:lnTo>
                  <a:lnTo>
                    <a:pt x="792" y="306"/>
                  </a:lnTo>
                  <a:lnTo>
                    <a:pt x="806" y="314"/>
                  </a:lnTo>
                  <a:lnTo>
                    <a:pt x="819" y="324"/>
                  </a:lnTo>
                  <a:lnTo>
                    <a:pt x="833" y="333"/>
                  </a:lnTo>
                  <a:lnTo>
                    <a:pt x="845" y="344"/>
                  </a:lnTo>
                  <a:lnTo>
                    <a:pt x="857" y="355"/>
                  </a:lnTo>
                  <a:lnTo>
                    <a:pt x="869" y="367"/>
                  </a:lnTo>
                  <a:lnTo>
                    <a:pt x="879" y="379"/>
                  </a:lnTo>
                  <a:lnTo>
                    <a:pt x="890" y="392"/>
                  </a:lnTo>
                  <a:lnTo>
                    <a:pt x="900" y="405"/>
                  </a:lnTo>
                  <a:lnTo>
                    <a:pt x="909" y="419"/>
                  </a:lnTo>
                  <a:lnTo>
                    <a:pt x="918" y="433"/>
                  </a:lnTo>
                  <a:lnTo>
                    <a:pt x="926" y="447"/>
                  </a:lnTo>
                  <a:lnTo>
                    <a:pt x="933" y="463"/>
                  </a:lnTo>
                  <a:lnTo>
                    <a:pt x="941" y="478"/>
                  </a:lnTo>
                  <a:lnTo>
                    <a:pt x="947" y="494"/>
                  </a:lnTo>
                  <a:lnTo>
                    <a:pt x="951" y="510"/>
                  </a:lnTo>
                  <a:lnTo>
                    <a:pt x="956" y="526"/>
                  </a:lnTo>
                  <a:lnTo>
                    <a:pt x="960" y="543"/>
                  </a:lnTo>
                  <a:lnTo>
                    <a:pt x="963" y="561"/>
                  </a:lnTo>
                  <a:lnTo>
                    <a:pt x="966" y="578"/>
                  </a:lnTo>
                  <a:lnTo>
                    <a:pt x="967" y="596"/>
                  </a:lnTo>
                  <a:lnTo>
                    <a:pt x="967" y="596"/>
                  </a:lnTo>
                  <a:lnTo>
                    <a:pt x="967" y="614"/>
                  </a:lnTo>
                  <a:lnTo>
                    <a:pt x="967" y="632"/>
                  </a:lnTo>
                  <a:lnTo>
                    <a:pt x="966" y="650"/>
                  </a:lnTo>
                  <a:lnTo>
                    <a:pt x="963" y="668"/>
                  </a:lnTo>
                  <a:lnTo>
                    <a:pt x="1088" y="790"/>
                  </a:lnTo>
                  <a:lnTo>
                    <a:pt x="1088" y="790"/>
                  </a:lnTo>
                  <a:lnTo>
                    <a:pt x="1095" y="769"/>
                  </a:lnTo>
                  <a:lnTo>
                    <a:pt x="1101" y="748"/>
                  </a:lnTo>
                  <a:lnTo>
                    <a:pt x="1107" y="727"/>
                  </a:lnTo>
                  <a:lnTo>
                    <a:pt x="1111" y="706"/>
                  </a:lnTo>
                  <a:lnTo>
                    <a:pt x="1230" y="681"/>
                  </a:lnTo>
                  <a:lnTo>
                    <a:pt x="1227" y="648"/>
                  </a:lnTo>
                  <a:lnTo>
                    <a:pt x="1224" y="565"/>
                  </a:lnTo>
                  <a:lnTo>
                    <a:pt x="1221" y="531"/>
                  </a:lnTo>
                  <a:lnTo>
                    <a:pt x="1110" y="520"/>
                  </a:lnTo>
                  <a:lnTo>
                    <a:pt x="1110" y="520"/>
                  </a:lnTo>
                  <a:lnTo>
                    <a:pt x="1101" y="482"/>
                  </a:lnTo>
                  <a:lnTo>
                    <a:pt x="1096" y="464"/>
                  </a:lnTo>
                  <a:lnTo>
                    <a:pt x="1090" y="445"/>
                  </a:lnTo>
                  <a:lnTo>
                    <a:pt x="1180" y="365"/>
                  </a:lnTo>
                  <a:lnTo>
                    <a:pt x="1162" y="337"/>
                  </a:lnTo>
                  <a:lnTo>
                    <a:pt x="1117" y="267"/>
                  </a:lnTo>
                  <a:lnTo>
                    <a:pt x="1099" y="239"/>
                  </a:lnTo>
                  <a:lnTo>
                    <a:pt x="998" y="284"/>
                  </a:lnTo>
                  <a:lnTo>
                    <a:pt x="998" y="284"/>
                  </a:lnTo>
                  <a:lnTo>
                    <a:pt x="985" y="269"/>
                  </a:lnTo>
                  <a:lnTo>
                    <a:pt x="972" y="255"/>
                  </a:lnTo>
                  <a:lnTo>
                    <a:pt x="957" y="241"/>
                  </a:lnTo>
                  <a:lnTo>
                    <a:pt x="943" y="228"/>
                  </a:lnTo>
                  <a:lnTo>
                    <a:pt x="980" y="115"/>
                  </a:lnTo>
                  <a:lnTo>
                    <a:pt x="950" y="101"/>
                  </a:lnTo>
                  <a:lnTo>
                    <a:pt x="876" y="62"/>
                  </a:lnTo>
                  <a:lnTo>
                    <a:pt x="846" y="48"/>
                  </a:lnTo>
                  <a:lnTo>
                    <a:pt x="783" y="134"/>
                  </a:lnTo>
                  <a:lnTo>
                    <a:pt x="783" y="134"/>
                  </a:lnTo>
                  <a:lnTo>
                    <a:pt x="764" y="127"/>
                  </a:lnTo>
                  <a:lnTo>
                    <a:pt x="745" y="122"/>
                  </a:lnTo>
                  <a:lnTo>
                    <a:pt x="726" y="118"/>
                  </a:lnTo>
                  <a:lnTo>
                    <a:pt x="705" y="114"/>
                  </a:lnTo>
                  <a:lnTo>
                    <a:pt x="681" y="0"/>
                  </a:lnTo>
                  <a:lnTo>
                    <a:pt x="649" y="1"/>
                  </a:lnTo>
                  <a:lnTo>
                    <a:pt x="565" y="6"/>
                  </a:lnTo>
                  <a:lnTo>
                    <a:pt x="532" y="8"/>
                  </a:lnTo>
                  <a:lnTo>
                    <a:pt x="521" y="114"/>
                  </a:lnTo>
                  <a:lnTo>
                    <a:pt x="521" y="114"/>
                  </a:lnTo>
                  <a:lnTo>
                    <a:pt x="500" y="118"/>
                  </a:lnTo>
                  <a:lnTo>
                    <a:pt x="481" y="122"/>
                  </a:lnTo>
                  <a:lnTo>
                    <a:pt x="462" y="128"/>
                  </a:lnTo>
                  <a:lnTo>
                    <a:pt x="443" y="136"/>
                  </a:lnTo>
                  <a:lnTo>
                    <a:pt x="366" y="49"/>
                  </a:lnTo>
                  <a:lnTo>
                    <a:pt x="337" y="67"/>
                  </a:lnTo>
                  <a:lnTo>
                    <a:pt x="268" y="113"/>
                  </a:lnTo>
                  <a:lnTo>
                    <a:pt x="240" y="131"/>
                  </a:lnTo>
                  <a:lnTo>
                    <a:pt x="284" y="229"/>
                  </a:lnTo>
                  <a:lnTo>
                    <a:pt x="284" y="229"/>
                  </a:lnTo>
                  <a:lnTo>
                    <a:pt x="260" y="251"/>
                  </a:lnTo>
                  <a:lnTo>
                    <a:pt x="239" y="273"/>
                  </a:lnTo>
                  <a:lnTo>
                    <a:pt x="239" y="273"/>
                  </a:lnTo>
                  <a:lnTo>
                    <a:pt x="229" y="287"/>
                  </a:lnTo>
                  <a:lnTo>
                    <a:pt x="117" y="249"/>
                  </a:lnTo>
                  <a:lnTo>
                    <a:pt x="101" y="279"/>
                  </a:lnTo>
                  <a:lnTo>
                    <a:pt x="63" y="354"/>
                  </a:lnTo>
                  <a:lnTo>
                    <a:pt x="48" y="384"/>
                  </a:lnTo>
                  <a:lnTo>
                    <a:pt x="138" y="447"/>
                  </a:lnTo>
                  <a:lnTo>
                    <a:pt x="138" y="447"/>
                  </a:lnTo>
                  <a:lnTo>
                    <a:pt x="132" y="466"/>
                  </a:lnTo>
                  <a:lnTo>
                    <a:pt x="126" y="484"/>
                  </a:lnTo>
                  <a:lnTo>
                    <a:pt x="119" y="523"/>
                  </a:lnTo>
                  <a:lnTo>
                    <a:pt x="0" y="548"/>
                  </a:lnTo>
                  <a:lnTo>
                    <a:pt x="3" y="580"/>
                  </a:lnTo>
                  <a:lnTo>
                    <a:pt x="6" y="664"/>
                  </a:lnTo>
                  <a:lnTo>
                    <a:pt x="9" y="698"/>
                  </a:lnTo>
                  <a:lnTo>
                    <a:pt x="119" y="709"/>
                  </a:lnTo>
                  <a:lnTo>
                    <a:pt x="119" y="709"/>
                  </a:lnTo>
                  <a:lnTo>
                    <a:pt x="127" y="747"/>
                  </a:lnTo>
                  <a:lnTo>
                    <a:pt x="133" y="765"/>
                  </a:lnTo>
                  <a:lnTo>
                    <a:pt x="139" y="783"/>
                  </a:lnTo>
                  <a:lnTo>
                    <a:pt x="49" y="863"/>
                  </a:lnTo>
                  <a:lnTo>
                    <a:pt x="67" y="891"/>
                  </a:lnTo>
                  <a:lnTo>
                    <a:pt x="113" y="962"/>
                  </a:lnTo>
                  <a:lnTo>
                    <a:pt x="131" y="989"/>
                  </a:lnTo>
                  <a:lnTo>
                    <a:pt x="232" y="945"/>
                  </a:lnTo>
                  <a:lnTo>
                    <a:pt x="232" y="945"/>
                  </a:lnTo>
                  <a:lnTo>
                    <a:pt x="244" y="959"/>
                  </a:lnTo>
                  <a:lnTo>
                    <a:pt x="258" y="974"/>
                  </a:lnTo>
                  <a:lnTo>
                    <a:pt x="272" y="987"/>
                  </a:lnTo>
                  <a:lnTo>
                    <a:pt x="287" y="1000"/>
                  </a:lnTo>
                  <a:lnTo>
                    <a:pt x="250" y="1113"/>
                  </a:lnTo>
                  <a:lnTo>
                    <a:pt x="280" y="1128"/>
                  </a:lnTo>
                  <a:lnTo>
                    <a:pt x="354" y="1166"/>
                  </a:lnTo>
                  <a:lnTo>
                    <a:pt x="384" y="1181"/>
                  </a:lnTo>
                  <a:lnTo>
                    <a:pt x="446" y="1094"/>
                  </a:lnTo>
                  <a:lnTo>
                    <a:pt x="446" y="1094"/>
                  </a:lnTo>
                  <a:lnTo>
                    <a:pt x="466" y="1101"/>
                  </a:lnTo>
                  <a:lnTo>
                    <a:pt x="485" y="1107"/>
                  </a:lnTo>
                  <a:lnTo>
                    <a:pt x="504" y="1112"/>
                  </a:lnTo>
                  <a:lnTo>
                    <a:pt x="524" y="1115"/>
                  </a:lnTo>
                  <a:lnTo>
                    <a:pt x="548" y="1229"/>
                  </a:lnTo>
                  <a:lnTo>
                    <a:pt x="581" y="1227"/>
                  </a:lnTo>
                  <a:lnTo>
                    <a:pt x="665" y="1222"/>
                  </a:lnTo>
                  <a:lnTo>
                    <a:pt x="698" y="1221"/>
                  </a:lnTo>
                  <a:lnTo>
                    <a:pt x="709" y="1114"/>
                  </a:lnTo>
                  <a:lnTo>
                    <a:pt x="709" y="1114"/>
                  </a:lnTo>
                  <a:lnTo>
                    <a:pt x="732" y="1109"/>
                  </a:lnTo>
                  <a:lnTo>
                    <a:pt x="753" y="1104"/>
                  </a:lnTo>
                  <a:lnTo>
                    <a:pt x="775" y="1097"/>
                  </a:lnTo>
                  <a:lnTo>
                    <a:pt x="797" y="1089"/>
                  </a:lnTo>
                  <a:lnTo>
                    <a:pt x="677" y="96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91" name="Freeform 106"/>
            <p:cNvSpPr>
              <a:spLocks/>
            </p:cNvSpPr>
            <p:nvPr/>
          </p:nvSpPr>
          <p:spPr bwMode="auto">
            <a:xfrm>
              <a:off x="2993719" y="4077799"/>
              <a:ext cx="737261" cy="737261"/>
            </a:xfrm>
            <a:custGeom>
              <a:avLst/>
              <a:gdLst>
                <a:gd name="T0" fmla="*/ 898 w 898"/>
                <a:gd name="T1" fmla="*/ 734 h 898"/>
                <a:gd name="T2" fmla="*/ 893 w 898"/>
                <a:gd name="T3" fmla="*/ 710 h 898"/>
                <a:gd name="T4" fmla="*/ 881 w 898"/>
                <a:gd name="T5" fmla="*/ 689 h 898"/>
                <a:gd name="T6" fmla="*/ 482 w 898"/>
                <a:gd name="T7" fmla="*/ 301 h 898"/>
                <a:gd name="T8" fmla="*/ 487 w 898"/>
                <a:gd name="T9" fmla="*/ 271 h 898"/>
                <a:gd name="T10" fmla="*/ 488 w 898"/>
                <a:gd name="T11" fmla="*/ 224 h 898"/>
                <a:gd name="T12" fmla="*/ 480 w 898"/>
                <a:gd name="T13" fmla="*/ 180 h 898"/>
                <a:gd name="T14" fmla="*/ 464 w 898"/>
                <a:gd name="T15" fmla="*/ 135 h 898"/>
                <a:gd name="T16" fmla="*/ 439 w 898"/>
                <a:gd name="T17" fmla="*/ 96 h 898"/>
                <a:gd name="T18" fmla="*/ 417 w 898"/>
                <a:gd name="T19" fmla="*/ 71 h 898"/>
                <a:gd name="T20" fmla="*/ 374 w 898"/>
                <a:gd name="T21" fmla="*/ 37 h 898"/>
                <a:gd name="T22" fmla="*/ 325 w 898"/>
                <a:gd name="T23" fmla="*/ 13 h 898"/>
                <a:gd name="T24" fmla="*/ 273 w 898"/>
                <a:gd name="T25" fmla="*/ 1 h 898"/>
                <a:gd name="T26" fmla="*/ 221 w 898"/>
                <a:gd name="T27" fmla="*/ 1 h 898"/>
                <a:gd name="T28" fmla="*/ 169 w 898"/>
                <a:gd name="T29" fmla="*/ 12 h 898"/>
                <a:gd name="T30" fmla="*/ 288 w 898"/>
                <a:gd name="T31" fmla="*/ 152 h 898"/>
                <a:gd name="T32" fmla="*/ 295 w 898"/>
                <a:gd name="T33" fmla="*/ 168 h 898"/>
                <a:gd name="T34" fmla="*/ 294 w 898"/>
                <a:gd name="T35" fmla="*/ 185 h 898"/>
                <a:gd name="T36" fmla="*/ 194 w 898"/>
                <a:gd name="T37" fmla="*/ 288 h 898"/>
                <a:gd name="T38" fmla="*/ 185 w 898"/>
                <a:gd name="T39" fmla="*/ 294 h 898"/>
                <a:gd name="T40" fmla="*/ 168 w 898"/>
                <a:gd name="T41" fmla="*/ 296 h 898"/>
                <a:gd name="T42" fmla="*/ 152 w 898"/>
                <a:gd name="T43" fmla="*/ 288 h 898"/>
                <a:gd name="T44" fmla="*/ 11 w 898"/>
                <a:gd name="T45" fmla="*/ 169 h 898"/>
                <a:gd name="T46" fmla="*/ 0 w 898"/>
                <a:gd name="T47" fmla="*/ 221 h 898"/>
                <a:gd name="T48" fmla="*/ 1 w 898"/>
                <a:gd name="T49" fmla="*/ 273 h 898"/>
                <a:gd name="T50" fmla="*/ 13 w 898"/>
                <a:gd name="T51" fmla="*/ 326 h 898"/>
                <a:gd name="T52" fmla="*/ 36 w 898"/>
                <a:gd name="T53" fmla="*/ 374 h 898"/>
                <a:gd name="T54" fmla="*/ 71 w 898"/>
                <a:gd name="T55" fmla="*/ 417 h 898"/>
                <a:gd name="T56" fmla="*/ 96 w 898"/>
                <a:gd name="T57" fmla="*/ 439 h 898"/>
                <a:gd name="T58" fmla="*/ 135 w 898"/>
                <a:gd name="T59" fmla="*/ 464 h 898"/>
                <a:gd name="T60" fmla="*/ 179 w 898"/>
                <a:gd name="T61" fmla="*/ 481 h 898"/>
                <a:gd name="T62" fmla="*/ 224 w 898"/>
                <a:gd name="T63" fmla="*/ 488 h 898"/>
                <a:gd name="T64" fmla="*/ 270 w 898"/>
                <a:gd name="T65" fmla="*/ 488 h 898"/>
                <a:gd name="T66" fmla="*/ 301 w 898"/>
                <a:gd name="T67" fmla="*/ 482 h 898"/>
                <a:gd name="T68" fmla="*/ 688 w 898"/>
                <a:gd name="T69" fmla="*/ 883 h 898"/>
                <a:gd name="T70" fmla="*/ 709 w 898"/>
                <a:gd name="T71" fmla="*/ 893 h 898"/>
                <a:gd name="T72" fmla="*/ 733 w 898"/>
                <a:gd name="T73" fmla="*/ 898 h 898"/>
                <a:gd name="T74" fmla="*/ 755 w 898"/>
                <a:gd name="T75" fmla="*/ 895 h 898"/>
                <a:gd name="T76" fmla="*/ 796 w 898"/>
                <a:gd name="T77" fmla="*/ 879 h 898"/>
                <a:gd name="T78" fmla="*/ 833 w 898"/>
                <a:gd name="T79" fmla="*/ 854 h 898"/>
                <a:gd name="T80" fmla="*/ 863 w 898"/>
                <a:gd name="T81" fmla="*/ 821 h 898"/>
                <a:gd name="T82" fmla="*/ 885 w 898"/>
                <a:gd name="T83" fmla="*/ 784 h 898"/>
                <a:gd name="T84" fmla="*/ 897 w 898"/>
                <a:gd name="T85" fmla="*/ 741 h 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98" h="898">
                  <a:moveTo>
                    <a:pt x="897" y="741"/>
                  </a:moveTo>
                  <a:lnTo>
                    <a:pt x="897" y="741"/>
                  </a:lnTo>
                  <a:lnTo>
                    <a:pt x="898" y="734"/>
                  </a:lnTo>
                  <a:lnTo>
                    <a:pt x="897" y="725"/>
                  </a:lnTo>
                  <a:lnTo>
                    <a:pt x="896" y="717"/>
                  </a:lnTo>
                  <a:lnTo>
                    <a:pt x="893" y="710"/>
                  </a:lnTo>
                  <a:lnTo>
                    <a:pt x="890" y="701"/>
                  </a:lnTo>
                  <a:lnTo>
                    <a:pt x="886" y="695"/>
                  </a:lnTo>
                  <a:lnTo>
                    <a:pt x="881" y="689"/>
                  </a:lnTo>
                  <a:lnTo>
                    <a:pt x="878" y="685"/>
                  </a:lnTo>
                  <a:lnTo>
                    <a:pt x="878" y="685"/>
                  </a:lnTo>
                  <a:lnTo>
                    <a:pt x="482" y="301"/>
                  </a:lnTo>
                  <a:lnTo>
                    <a:pt x="482" y="301"/>
                  </a:lnTo>
                  <a:lnTo>
                    <a:pt x="486" y="285"/>
                  </a:lnTo>
                  <a:lnTo>
                    <a:pt x="487" y="271"/>
                  </a:lnTo>
                  <a:lnTo>
                    <a:pt x="488" y="255"/>
                  </a:lnTo>
                  <a:lnTo>
                    <a:pt x="489" y="240"/>
                  </a:lnTo>
                  <a:lnTo>
                    <a:pt x="488" y="224"/>
                  </a:lnTo>
                  <a:lnTo>
                    <a:pt x="487" y="210"/>
                  </a:lnTo>
                  <a:lnTo>
                    <a:pt x="483" y="194"/>
                  </a:lnTo>
                  <a:lnTo>
                    <a:pt x="480" y="180"/>
                  </a:lnTo>
                  <a:lnTo>
                    <a:pt x="476" y="164"/>
                  </a:lnTo>
                  <a:lnTo>
                    <a:pt x="470" y="150"/>
                  </a:lnTo>
                  <a:lnTo>
                    <a:pt x="464" y="135"/>
                  </a:lnTo>
                  <a:lnTo>
                    <a:pt x="457" y="122"/>
                  </a:lnTo>
                  <a:lnTo>
                    <a:pt x="448" y="109"/>
                  </a:lnTo>
                  <a:lnTo>
                    <a:pt x="439" y="96"/>
                  </a:lnTo>
                  <a:lnTo>
                    <a:pt x="428" y="83"/>
                  </a:lnTo>
                  <a:lnTo>
                    <a:pt x="417" y="71"/>
                  </a:lnTo>
                  <a:lnTo>
                    <a:pt x="417" y="71"/>
                  </a:lnTo>
                  <a:lnTo>
                    <a:pt x="403" y="59"/>
                  </a:lnTo>
                  <a:lnTo>
                    <a:pt x="388" y="47"/>
                  </a:lnTo>
                  <a:lnTo>
                    <a:pt x="374" y="37"/>
                  </a:lnTo>
                  <a:lnTo>
                    <a:pt x="358" y="28"/>
                  </a:lnTo>
                  <a:lnTo>
                    <a:pt x="342" y="20"/>
                  </a:lnTo>
                  <a:lnTo>
                    <a:pt x="325" y="13"/>
                  </a:lnTo>
                  <a:lnTo>
                    <a:pt x="308" y="8"/>
                  </a:lnTo>
                  <a:lnTo>
                    <a:pt x="291" y="4"/>
                  </a:lnTo>
                  <a:lnTo>
                    <a:pt x="273" y="1"/>
                  </a:lnTo>
                  <a:lnTo>
                    <a:pt x="255" y="0"/>
                  </a:lnTo>
                  <a:lnTo>
                    <a:pt x="238" y="0"/>
                  </a:lnTo>
                  <a:lnTo>
                    <a:pt x="221" y="1"/>
                  </a:lnTo>
                  <a:lnTo>
                    <a:pt x="204" y="4"/>
                  </a:lnTo>
                  <a:lnTo>
                    <a:pt x="186" y="7"/>
                  </a:lnTo>
                  <a:lnTo>
                    <a:pt x="169" y="12"/>
                  </a:lnTo>
                  <a:lnTo>
                    <a:pt x="152" y="18"/>
                  </a:lnTo>
                  <a:lnTo>
                    <a:pt x="288" y="152"/>
                  </a:lnTo>
                  <a:lnTo>
                    <a:pt x="288" y="152"/>
                  </a:lnTo>
                  <a:lnTo>
                    <a:pt x="291" y="157"/>
                  </a:lnTo>
                  <a:lnTo>
                    <a:pt x="294" y="162"/>
                  </a:lnTo>
                  <a:lnTo>
                    <a:pt x="295" y="168"/>
                  </a:lnTo>
                  <a:lnTo>
                    <a:pt x="296" y="174"/>
                  </a:lnTo>
                  <a:lnTo>
                    <a:pt x="295" y="179"/>
                  </a:lnTo>
                  <a:lnTo>
                    <a:pt x="294" y="185"/>
                  </a:lnTo>
                  <a:lnTo>
                    <a:pt x="291" y="189"/>
                  </a:lnTo>
                  <a:lnTo>
                    <a:pt x="288" y="194"/>
                  </a:lnTo>
                  <a:lnTo>
                    <a:pt x="194" y="288"/>
                  </a:lnTo>
                  <a:lnTo>
                    <a:pt x="194" y="288"/>
                  </a:lnTo>
                  <a:lnTo>
                    <a:pt x="189" y="291"/>
                  </a:lnTo>
                  <a:lnTo>
                    <a:pt x="185" y="294"/>
                  </a:lnTo>
                  <a:lnTo>
                    <a:pt x="179" y="296"/>
                  </a:lnTo>
                  <a:lnTo>
                    <a:pt x="173" y="296"/>
                  </a:lnTo>
                  <a:lnTo>
                    <a:pt x="168" y="296"/>
                  </a:lnTo>
                  <a:lnTo>
                    <a:pt x="162" y="294"/>
                  </a:lnTo>
                  <a:lnTo>
                    <a:pt x="157" y="291"/>
                  </a:lnTo>
                  <a:lnTo>
                    <a:pt x="152" y="288"/>
                  </a:lnTo>
                  <a:lnTo>
                    <a:pt x="17" y="152"/>
                  </a:lnTo>
                  <a:lnTo>
                    <a:pt x="17" y="152"/>
                  </a:lnTo>
                  <a:lnTo>
                    <a:pt x="11" y="169"/>
                  </a:lnTo>
                  <a:lnTo>
                    <a:pt x="6" y="186"/>
                  </a:lnTo>
                  <a:lnTo>
                    <a:pt x="2" y="204"/>
                  </a:lnTo>
                  <a:lnTo>
                    <a:pt x="0" y="221"/>
                  </a:lnTo>
                  <a:lnTo>
                    <a:pt x="0" y="239"/>
                  </a:lnTo>
                  <a:lnTo>
                    <a:pt x="0" y="257"/>
                  </a:lnTo>
                  <a:lnTo>
                    <a:pt x="1" y="273"/>
                  </a:lnTo>
                  <a:lnTo>
                    <a:pt x="3" y="291"/>
                  </a:lnTo>
                  <a:lnTo>
                    <a:pt x="8" y="308"/>
                  </a:lnTo>
                  <a:lnTo>
                    <a:pt x="13" y="326"/>
                  </a:lnTo>
                  <a:lnTo>
                    <a:pt x="19" y="342"/>
                  </a:lnTo>
                  <a:lnTo>
                    <a:pt x="27" y="359"/>
                  </a:lnTo>
                  <a:lnTo>
                    <a:pt x="36" y="374"/>
                  </a:lnTo>
                  <a:lnTo>
                    <a:pt x="47" y="390"/>
                  </a:lnTo>
                  <a:lnTo>
                    <a:pt x="59" y="404"/>
                  </a:lnTo>
                  <a:lnTo>
                    <a:pt x="71" y="417"/>
                  </a:lnTo>
                  <a:lnTo>
                    <a:pt x="71" y="417"/>
                  </a:lnTo>
                  <a:lnTo>
                    <a:pt x="83" y="429"/>
                  </a:lnTo>
                  <a:lnTo>
                    <a:pt x="96" y="439"/>
                  </a:lnTo>
                  <a:lnTo>
                    <a:pt x="108" y="448"/>
                  </a:lnTo>
                  <a:lnTo>
                    <a:pt x="122" y="457"/>
                  </a:lnTo>
                  <a:lnTo>
                    <a:pt x="135" y="464"/>
                  </a:lnTo>
                  <a:lnTo>
                    <a:pt x="150" y="470"/>
                  </a:lnTo>
                  <a:lnTo>
                    <a:pt x="164" y="476"/>
                  </a:lnTo>
                  <a:lnTo>
                    <a:pt x="179" y="481"/>
                  </a:lnTo>
                  <a:lnTo>
                    <a:pt x="194" y="484"/>
                  </a:lnTo>
                  <a:lnTo>
                    <a:pt x="209" y="487"/>
                  </a:lnTo>
                  <a:lnTo>
                    <a:pt x="224" y="488"/>
                  </a:lnTo>
                  <a:lnTo>
                    <a:pt x="240" y="489"/>
                  </a:lnTo>
                  <a:lnTo>
                    <a:pt x="255" y="489"/>
                  </a:lnTo>
                  <a:lnTo>
                    <a:pt x="270" y="488"/>
                  </a:lnTo>
                  <a:lnTo>
                    <a:pt x="285" y="486"/>
                  </a:lnTo>
                  <a:lnTo>
                    <a:pt x="301" y="482"/>
                  </a:lnTo>
                  <a:lnTo>
                    <a:pt x="301" y="482"/>
                  </a:lnTo>
                  <a:lnTo>
                    <a:pt x="683" y="878"/>
                  </a:lnTo>
                  <a:lnTo>
                    <a:pt x="683" y="878"/>
                  </a:lnTo>
                  <a:lnTo>
                    <a:pt x="688" y="883"/>
                  </a:lnTo>
                  <a:lnTo>
                    <a:pt x="694" y="886"/>
                  </a:lnTo>
                  <a:lnTo>
                    <a:pt x="701" y="890"/>
                  </a:lnTo>
                  <a:lnTo>
                    <a:pt x="709" y="893"/>
                  </a:lnTo>
                  <a:lnTo>
                    <a:pt x="717" y="896"/>
                  </a:lnTo>
                  <a:lnTo>
                    <a:pt x="725" y="897"/>
                  </a:lnTo>
                  <a:lnTo>
                    <a:pt x="733" y="898"/>
                  </a:lnTo>
                  <a:lnTo>
                    <a:pt x="741" y="897"/>
                  </a:lnTo>
                  <a:lnTo>
                    <a:pt x="741" y="897"/>
                  </a:lnTo>
                  <a:lnTo>
                    <a:pt x="755" y="895"/>
                  </a:lnTo>
                  <a:lnTo>
                    <a:pt x="770" y="891"/>
                  </a:lnTo>
                  <a:lnTo>
                    <a:pt x="783" y="885"/>
                  </a:lnTo>
                  <a:lnTo>
                    <a:pt x="796" y="879"/>
                  </a:lnTo>
                  <a:lnTo>
                    <a:pt x="809" y="872"/>
                  </a:lnTo>
                  <a:lnTo>
                    <a:pt x="821" y="863"/>
                  </a:lnTo>
                  <a:lnTo>
                    <a:pt x="833" y="854"/>
                  </a:lnTo>
                  <a:lnTo>
                    <a:pt x="844" y="844"/>
                  </a:lnTo>
                  <a:lnTo>
                    <a:pt x="854" y="833"/>
                  </a:lnTo>
                  <a:lnTo>
                    <a:pt x="863" y="821"/>
                  </a:lnTo>
                  <a:lnTo>
                    <a:pt x="872" y="809"/>
                  </a:lnTo>
                  <a:lnTo>
                    <a:pt x="879" y="797"/>
                  </a:lnTo>
                  <a:lnTo>
                    <a:pt x="885" y="784"/>
                  </a:lnTo>
                  <a:lnTo>
                    <a:pt x="890" y="770"/>
                  </a:lnTo>
                  <a:lnTo>
                    <a:pt x="895" y="755"/>
                  </a:lnTo>
                  <a:lnTo>
                    <a:pt x="897" y="741"/>
                  </a:lnTo>
                  <a:lnTo>
                    <a:pt x="897" y="74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96" name="Slide Number Placeholder 4"/>
          <p:cNvSpPr txBox="1">
            <a:spLocks/>
          </p:cNvSpPr>
          <p:nvPr/>
        </p:nvSpPr>
        <p:spPr>
          <a:xfrm>
            <a:off x="8598718" y="6492875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B7F18E-5076-45CB-8E6F-91A4F02F65C7}" type="slidenum">
              <a:rPr lang="en-US" smtClean="0">
                <a:latin typeface="Century Gothic" panose="020B0502020202020204" pitchFamily="34" charset="0"/>
              </a:rPr>
              <a:pPr/>
              <a:t>3</a:t>
            </a:fld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7" name="Rectangle 15"/>
          <p:cNvSpPr>
            <a:spLocks noChangeArrowheads="1"/>
          </p:cNvSpPr>
          <p:nvPr/>
        </p:nvSpPr>
        <p:spPr bwMode="gray">
          <a:xfrm>
            <a:off x="406086" y="4317712"/>
            <a:ext cx="1902924" cy="1772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2713" indent="-112713" eaLnBrk="1" hangingPunct="1">
              <a:spcBef>
                <a:spcPct val="20000"/>
              </a:spcBef>
              <a:buFontTx/>
              <a:buChar char="•"/>
            </a:pPr>
            <a:r>
              <a:rPr lang="en-US" sz="1300" dirty="0" smtClean="0">
                <a:latin typeface="+mn-lt"/>
              </a:rPr>
              <a:t>Finding talent for specialized roles</a:t>
            </a:r>
          </a:p>
          <a:p>
            <a:pPr marL="112713" indent="-112713" eaLnBrk="1" hangingPunct="1">
              <a:spcBef>
                <a:spcPct val="20000"/>
              </a:spcBef>
              <a:buFontTx/>
              <a:buChar char="•"/>
            </a:pPr>
            <a:r>
              <a:rPr lang="en-US" sz="1300" dirty="0" smtClean="0">
                <a:latin typeface="+mn-lt"/>
              </a:rPr>
              <a:t>Succession planning for C-level roles</a:t>
            </a:r>
          </a:p>
          <a:p>
            <a:pPr marL="112713" indent="-112713" eaLnBrk="1" hangingPunct="1">
              <a:spcBef>
                <a:spcPct val="20000"/>
              </a:spcBef>
              <a:buFontTx/>
              <a:buChar char="•"/>
            </a:pPr>
            <a:r>
              <a:rPr lang="en-US" sz="1300" dirty="0" smtClean="0">
                <a:latin typeface="+mn-lt"/>
              </a:rPr>
              <a:t>Barriers to enter the sector, esp. for people of color</a:t>
            </a:r>
          </a:p>
        </p:txBody>
      </p:sp>
      <p:sp>
        <p:nvSpPr>
          <p:cNvPr id="3" name="Rectangle 2"/>
          <p:cNvSpPr/>
          <p:nvPr/>
        </p:nvSpPr>
        <p:spPr>
          <a:xfrm>
            <a:off x="2527300" y="4317712"/>
            <a:ext cx="1930400" cy="1732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2713" indent="-112713">
              <a:spcBef>
                <a:spcPct val="20000"/>
              </a:spcBef>
              <a:buFontTx/>
              <a:buChar char="•"/>
            </a:pPr>
            <a:r>
              <a:rPr lang="en-US" sz="1300" dirty="0">
                <a:solidFill>
                  <a:srgbClr val="000000"/>
                </a:solidFill>
                <a:latin typeface="+mn-lt"/>
              </a:rPr>
              <a:t>Absence of expectations &amp; training for leaders to effectively manage </a:t>
            </a:r>
            <a:r>
              <a:rPr lang="en-US" sz="1300" dirty="0" smtClean="0">
                <a:solidFill>
                  <a:srgbClr val="000000"/>
                </a:solidFill>
                <a:latin typeface="+mn-lt"/>
              </a:rPr>
              <a:t>people</a:t>
            </a:r>
          </a:p>
          <a:p>
            <a:pPr marL="112713" indent="-112713">
              <a:spcBef>
                <a:spcPct val="20000"/>
              </a:spcBef>
              <a:buFontTx/>
              <a:buChar char="•"/>
            </a:pPr>
            <a:r>
              <a:rPr lang="en-US" sz="1300" dirty="0" smtClean="0">
                <a:solidFill>
                  <a:srgbClr val="000000"/>
                </a:solidFill>
                <a:latin typeface="+mn-lt"/>
              </a:rPr>
              <a:t>Lack of feedback and coaching for employees</a:t>
            </a:r>
            <a:endParaRPr lang="en-US" sz="13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11700" y="4296202"/>
            <a:ext cx="19685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2713" indent="-112713">
              <a:spcBef>
                <a:spcPct val="20000"/>
              </a:spcBef>
              <a:buFontTx/>
              <a:buChar char="•"/>
            </a:pPr>
            <a:r>
              <a:rPr lang="en-US" sz="1300" dirty="0">
                <a:solidFill>
                  <a:srgbClr val="000000"/>
                </a:solidFill>
                <a:latin typeface="+mn-lt"/>
              </a:rPr>
              <a:t>Insufficient resources to assess </a:t>
            </a:r>
            <a:r>
              <a:rPr lang="en-US" sz="1300" dirty="0" smtClean="0">
                <a:solidFill>
                  <a:srgbClr val="000000"/>
                </a:solidFill>
                <a:latin typeface="+mn-lt"/>
              </a:rPr>
              <a:t>growth </a:t>
            </a:r>
            <a:r>
              <a:rPr lang="en-US" sz="1300" dirty="0" err="1" smtClean="0">
                <a:solidFill>
                  <a:srgbClr val="000000"/>
                </a:solidFill>
                <a:latin typeface="+mn-lt"/>
              </a:rPr>
              <a:t>opps</a:t>
            </a:r>
            <a:r>
              <a:rPr lang="en-US" sz="1300" dirty="0" smtClean="0">
                <a:solidFill>
                  <a:srgbClr val="000000"/>
                </a:solidFill>
                <a:latin typeface="+mn-lt"/>
              </a:rPr>
              <a:t>/skill gaps </a:t>
            </a:r>
            <a:r>
              <a:rPr lang="en-US" sz="1300" dirty="0">
                <a:solidFill>
                  <a:srgbClr val="000000"/>
                </a:solidFill>
                <a:latin typeface="+mn-lt"/>
              </a:rPr>
              <a:t>and </a:t>
            </a:r>
            <a:r>
              <a:rPr lang="en-US" sz="1300" dirty="0" smtClean="0">
                <a:solidFill>
                  <a:srgbClr val="000000"/>
                </a:solidFill>
                <a:latin typeface="+mn-lt"/>
              </a:rPr>
              <a:t>support </a:t>
            </a:r>
            <a:r>
              <a:rPr lang="en-US" sz="1300" dirty="0">
                <a:solidFill>
                  <a:srgbClr val="000000"/>
                </a:solidFill>
                <a:latin typeface="+mn-lt"/>
              </a:rPr>
              <a:t>professional development</a:t>
            </a:r>
          </a:p>
        </p:txBody>
      </p:sp>
      <p:sp>
        <p:nvSpPr>
          <p:cNvPr id="92" name="Rectangle 15"/>
          <p:cNvSpPr>
            <a:spLocks noChangeArrowheads="1"/>
          </p:cNvSpPr>
          <p:nvPr/>
        </p:nvSpPr>
        <p:spPr bwMode="gray">
          <a:xfrm>
            <a:off x="6849317" y="4349455"/>
            <a:ext cx="2193083" cy="2332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2713" indent="-112713">
              <a:spcBef>
                <a:spcPct val="20000"/>
              </a:spcBef>
              <a:buFontTx/>
              <a:buChar char="•"/>
            </a:pPr>
            <a:r>
              <a:rPr lang="en-US" sz="1300" dirty="0" smtClean="0">
                <a:solidFill>
                  <a:srgbClr val="000000"/>
                </a:solidFill>
                <a:latin typeface="+mn-lt"/>
              </a:rPr>
              <a:t>Lack of career paths and resources to support professionals </a:t>
            </a:r>
            <a:r>
              <a:rPr lang="en-US" sz="1300" dirty="0">
                <a:solidFill>
                  <a:srgbClr val="000000"/>
                </a:solidFill>
                <a:latin typeface="+mn-lt"/>
              </a:rPr>
              <a:t>in advancing internally </a:t>
            </a:r>
            <a:r>
              <a:rPr lang="en-US" sz="1300" dirty="0" smtClean="0">
                <a:solidFill>
                  <a:srgbClr val="000000"/>
                </a:solidFill>
                <a:latin typeface="+mn-lt"/>
              </a:rPr>
              <a:t>or externally </a:t>
            </a:r>
            <a:r>
              <a:rPr lang="en-US" sz="1300" dirty="0" smtClean="0">
                <a:solidFill>
                  <a:srgbClr val="000000"/>
                </a:solidFill>
                <a:latin typeface="+mn-lt"/>
                <a:sym typeface="Wingdings"/>
              </a:rPr>
              <a:t> </a:t>
            </a:r>
            <a:r>
              <a:rPr lang="en-US" sz="1300" dirty="0">
                <a:solidFill>
                  <a:srgbClr val="000000"/>
                </a:solidFill>
                <a:latin typeface="+mn-lt"/>
                <a:sym typeface="Wingdings"/>
              </a:rPr>
              <a:t>r</a:t>
            </a:r>
            <a:r>
              <a:rPr lang="en-US" sz="1300" dirty="0" smtClean="0">
                <a:solidFill>
                  <a:srgbClr val="000000"/>
                </a:solidFill>
                <a:latin typeface="+mn-lt"/>
              </a:rPr>
              <a:t>esults in employee turnover</a:t>
            </a:r>
          </a:p>
          <a:p>
            <a:pPr marL="112713" indent="-112713">
              <a:spcBef>
                <a:spcPct val="20000"/>
              </a:spcBef>
              <a:buFontTx/>
              <a:buChar char="•"/>
            </a:pPr>
            <a:r>
              <a:rPr lang="en-US" sz="1300" dirty="0" smtClean="0">
                <a:solidFill>
                  <a:srgbClr val="000000"/>
                </a:solidFill>
                <a:latin typeface="+mn-lt"/>
              </a:rPr>
              <a:t>Lack of focus on creating inclusive work environments negatively impacts people of color </a:t>
            </a:r>
            <a:endParaRPr lang="en-US" sz="13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7445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3669" y="28053"/>
            <a:ext cx="8863808" cy="834431"/>
          </a:xfrm>
        </p:spPr>
        <p:txBody>
          <a:bodyPr/>
          <a:lstStyle/>
          <a:p>
            <a:r>
              <a:rPr lang="en-US" sz="2500" dirty="0" smtClean="0">
                <a:solidFill>
                  <a:srgbClr val="FFFFFF"/>
                </a:solidFill>
              </a:rPr>
              <a:t>These challenges are amplified by four aspects of the nonprofit ecosystem</a:t>
            </a:r>
            <a:endParaRPr lang="en-US" sz="2500" dirty="0">
              <a:solidFill>
                <a:srgbClr val="FFFFFF"/>
              </a:solidFill>
            </a:endParaRPr>
          </a:p>
        </p:txBody>
      </p:sp>
      <p:sp>
        <p:nvSpPr>
          <p:cNvPr id="96" name="Slide Number Placeholder 4"/>
          <p:cNvSpPr txBox="1">
            <a:spLocks/>
          </p:cNvSpPr>
          <p:nvPr/>
        </p:nvSpPr>
        <p:spPr>
          <a:xfrm>
            <a:off x="8598718" y="6492875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B7F18E-5076-45CB-8E6F-91A4F02F65C7}" type="slidenum">
              <a:rPr lang="en-US" smtClean="0">
                <a:latin typeface="Century Gothic" panose="020B0502020202020204" pitchFamily="34" charset="0"/>
              </a:rPr>
              <a:pPr/>
              <a:t>4</a:t>
            </a:fld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2" name="AutoShape 1"/>
          <p:cNvSpPr>
            <a:spLocks/>
          </p:cNvSpPr>
          <p:nvPr/>
        </p:nvSpPr>
        <p:spPr bwMode="auto">
          <a:xfrm>
            <a:off x="0" y="1607738"/>
            <a:ext cx="9144000" cy="2127981"/>
          </a:xfrm>
          <a:custGeom>
            <a:avLst/>
            <a:gdLst>
              <a:gd name="T0" fmla="*/ 1712119 w 21600"/>
              <a:gd name="T1" fmla="*/ 1022350 h 21600"/>
              <a:gd name="T2" fmla="*/ 1712119 w 21600"/>
              <a:gd name="T3" fmla="*/ 1022350 h 21600"/>
              <a:gd name="T4" fmla="*/ 1712119 w 21600"/>
              <a:gd name="T5" fmla="*/ 1022350 h 21600"/>
              <a:gd name="T6" fmla="*/ 1712119 w 21600"/>
              <a:gd name="T7" fmla="*/ 102235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/>
          <a:lstStyle/>
          <a:p>
            <a:endParaRPr lang="en-US" dirty="0">
              <a:latin typeface="Century Gothic" panose="020B0502020202020204" pitchFamily="34" charset="0"/>
            </a:endParaRPr>
          </a:p>
        </p:txBody>
      </p:sp>
      <p:grpSp>
        <p:nvGrpSpPr>
          <p:cNvPr id="23" name="Group 130"/>
          <p:cNvGrpSpPr/>
          <p:nvPr/>
        </p:nvGrpSpPr>
        <p:grpSpPr>
          <a:xfrm>
            <a:off x="2418464" y="1287597"/>
            <a:ext cx="2012060" cy="2787089"/>
            <a:chOff x="2418464" y="1466850"/>
            <a:chExt cx="2012060" cy="2819399"/>
          </a:xfrm>
        </p:grpSpPr>
        <p:sp>
          <p:nvSpPr>
            <p:cNvPr id="24" name="直角三角形 14"/>
            <p:cNvSpPr/>
            <p:nvPr/>
          </p:nvSpPr>
          <p:spPr>
            <a:xfrm flipH="1">
              <a:off x="2418464" y="1470559"/>
              <a:ext cx="238160" cy="325919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25" name="矩形 7"/>
            <p:cNvSpPr/>
            <p:nvPr/>
          </p:nvSpPr>
          <p:spPr>
            <a:xfrm rot="5400000">
              <a:off x="2014443" y="2108330"/>
              <a:ext cx="2819399" cy="153643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26" name="直角三角形 15"/>
            <p:cNvSpPr/>
            <p:nvPr/>
          </p:nvSpPr>
          <p:spPr>
            <a:xfrm flipH="1" flipV="1">
              <a:off x="2423227" y="3956623"/>
              <a:ext cx="238160" cy="325919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27" name="直角三角形 16"/>
            <p:cNvSpPr/>
            <p:nvPr/>
          </p:nvSpPr>
          <p:spPr>
            <a:xfrm>
              <a:off x="4192364" y="1470559"/>
              <a:ext cx="238160" cy="325919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28" name="直角三角形 17"/>
            <p:cNvSpPr/>
            <p:nvPr/>
          </p:nvSpPr>
          <p:spPr>
            <a:xfrm flipV="1">
              <a:off x="4192364" y="3956623"/>
              <a:ext cx="238160" cy="325919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9" name="Group 129"/>
          <p:cNvGrpSpPr/>
          <p:nvPr/>
        </p:nvGrpSpPr>
        <p:grpSpPr>
          <a:xfrm>
            <a:off x="295274" y="1282893"/>
            <a:ext cx="2016822" cy="2791795"/>
            <a:chOff x="295274" y="1462091"/>
            <a:chExt cx="2016822" cy="2824159"/>
          </a:xfrm>
        </p:grpSpPr>
        <p:sp>
          <p:nvSpPr>
            <p:cNvPr id="30" name="直角三角形 16"/>
            <p:cNvSpPr/>
            <p:nvPr/>
          </p:nvSpPr>
          <p:spPr>
            <a:xfrm>
              <a:off x="2073936" y="1470560"/>
              <a:ext cx="238160" cy="325919"/>
            </a:xfrm>
            <a:prstGeom prst="rtTriangle">
              <a:avLst/>
            </a:prstGeom>
            <a:solidFill>
              <a:srgbClr val="86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31" name="直角三角形 14"/>
            <p:cNvSpPr/>
            <p:nvPr/>
          </p:nvSpPr>
          <p:spPr>
            <a:xfrm flipH="1">
              <a:off x="295274" y="1462091"/>
              <a:ext cx="238160" cy="325919"/>
            </a:xfrm>
            <a:prstGeom prst="rtTriangle">
              <a:avLst/>
            </a:prstGeom>
            <a:solidFill>
              <a:srgbClr val="86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32" name="矩形 7"/>
            <p:cNvSpPr/>
            <p:nvPr/>
          </p:nvSpPr>
          <p:spPr>
            <a:xfrm rot="5400000">
              <a:off x="-106031" y="2108331"/>
              <a:ext cx="2819399" cy="1536439"/>
            </a:xfrm>
            <a:prstGeom prst="rect">
              <a:avLst/>
            </a:prstGeom>
            <a:solidFill>
              <a:srgbClr val="A2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33" name="直角三角形 15"/>
            <p:cNvSpPr/>
            <p:nvPr/>
          </p:nvSpPr>
          <p:spPr>
            <a:xfrm flipH="1" flipV="1">
              <a:off x="304800" y="3956624"/>
              <a:ext cx="238160" cy="325919"/>
            </a:xfrm>
            <a:prstGeom prst="rtTriangle">
              <a:avLst/>
            </a:prstGeom>
            <a:solidFill>
              <a:srgbClr val="86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34" name="直角三角形 17"/>
            <p:cNvSpPr/>
            <p:nvPr/>
          </p:nvSpPr>
          <p:spPr>
            <a:xfrm flipV="1">
              <a:off x="2073936" y="3956624"/>
              <a:ext cx="238160" cy="325919"/>
            </a:xfrm>
            <a:prstGeom prst="rtTriangle">
              <a:avLst/>
            </a:prstGeom>
            <a:solidFill>
              <a:srgbClr val="86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3" name="Group 131"/>
          <p:cNvGrpSpPr/>
          <p:nvPr/>
        </p:nvGrpSpPr>
        <p:grpSpPr>
          <a:xfrm>
            <a:off x="4570034" y="1287599"/>
            <a:ext cx="2013646" cy="2787089"/>
            <a:chOff x="4570034" y="1466851"/>
            <a:chExt cx="2013646" cy="2819399"/>
          </a:xfrm>
        </p:grpSpPr>
        <p:sp>
          <p:nvSpPr>
            <p:cNvPr id="54" name="直角三角形 14"/>
            <p:cNvSpPr/>
            <p:nvPr/>
          </p:nvSpPr>
          <p:spPr>
            <a:xfrm flipH="1">
              <a:off x="4570034" y="1470560"/>
              <a:ext cx="238160" cy="325919"/>
            </a:xfrm>
            <a:prstGeom prst="rtTriangle">
              <a:avLst/>
            </a:prstGeom>
            <a:solidFill>
              <a:srgbClr val="86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55" name="矩形 7"/>
            <p:cNvSpPr/>
            <p:nvPr/>
          </p:nvSpPr>
          <p:spPr>
            <a:xfrm rot="5400000">
              <a:off x="4167157" y="2108331"/>
              <a:ext cx="2819399" cy="1536439"/>
            </a:xfrm>
            <a:prstGeom prst="rect">
              <a:avLst/>
            </a:prstGeom>
            <a:solidFill>
              <a:srgbClr val="A2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56" name="直角三角形 15"/>
            <p:cNvSpPr/>
            <p:nvPr/>
          </p:nvSpPr>
          <p:spPr>
            <a:xfrm flipH="1" flipV="1">
              <a:off x="4576384" y="3956624"/>
              <a:ext cx="238160" cy="325919"/>
            </a:xfrm>
            <a:prstGeom prst="rtTriangle">
              <a:avLst/>
            </a:prstGeom>
            <a:solidFill>
              <a:srgbClr val="86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57" name="直角三角形 16"/>
            <p:cNvSpPr/>
            <p:nvPr/>
          </p:nvSpPr>
          <p:spPr>
            <a:xfrm>
              <a:off x="6345520" y="1470560"/>
              <a:ext cx="238160" cy="325919"/>
            </a:xfrm>
            <a:prstGeom prst="rtTriangle">
              <a:avLst/>
            </a:prstGeom>
            <a:solidFill>
              <a:srgbClr val="86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58" name="直角三角形 17"/>
            <p:cNvSpPr/>
            <p:nvPr/>
          </p:nvSpPr>
          <p:spPr>
            <a:xfrm flipV="1">
              <a:off x="6345520" y="3956624"/>
              <a:ext cx="238160" cy="325919"/>
            </a:xfrm>
            <a:prstGeom prst="rtTriangle">
              <a:avLst/>
            </a:prstGeom>
            <a:solidFill>
              <a:srgbClr val="86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9" name="Group 132"/>
          <p:cNvGrpSpPr/>
          <p:nvPr/>
        </p:nvGrpSpPr>
        <p:grpSpPr>
          <a:xfrm>
            <a:off x="6695154" y="1287599"/>
            <a:ext cx="2013646" cy="2787089"/>
            <a:chOff x="6695154" y="1466851"/>
            <a:chExt cx="2013646" cy="2819399"/>
          </a:xfrm>
        </p:grpSpPr>
        <p:sp>
          <p:nvSpPr>
            <p:cNvPr id="60" name="直角三角形 14"/>
            <p:cNvSpPr/>
            <p:nvPr/>
          </p:nvSpPr>
          <p:spPr>
            <a:xfrm flipH="1">
              <a:off x="6695154" y="1470560"/>
              <a:ext cx="238160" cy="325919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61" name="矩形 7"/>
            <p:cNvSpPr/>
            <p:nvPr/>
          </p:nvSpPr>
          <p:spPr>
            <a:xfrm rot="5400000">
              <a:off x="6292277" y="2108331"/>
              <a:ext cx="2819399" cy="153643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62" name="直角三角形 15"/>
            <p:cNvSpPr/>
            <p:nvPr/>
          </p:nvSpPr>
          <p:spPr>
            <a:xfrm flipH="1" flipV="1">
              <a:off x="6701504" y="3956624"/>
              <a:ext cx="238160" cy="325919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63" name="直角三角形 16"/>
            <p:cNvSpPr/>
            <p:nvPr/>
          </p:nvSpPr>
          <p:spPr>
            <a:xfrm>
              <a:off x="8470640" y="1470560"/>
              <a:ext cx="238160" cy="325919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  <p:sp>
          <p:nvSpPr>
            <p:cNvPr id="64" name="直角三角形 17"/>
            <p:cNvSpPr/>
            <p:nvPr/>
          </p:nvSpPr>
          <p:spPr>
            <a:xfrm flipV="1">
              <a:off x="8470640" y="3956624"/>
              <a:ext cx="238160" cy="325919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Century Gothic" panose="020B0502020202020204" pitchFamily="34" charset="0"/>
              </a:endParaRPr>
            </a:p>
          </p:txBody>
        </p:sp>
      </p:grpSp>
      <p:sp>
        <p:nvSpPr>
          <p:cNvPr id="65" name="Rectangle 64"/>
          <p:cNvSpPr/>
          <p:nvPr/>
        </p:nvSpPr>
        <p:spPr>
          <a:xfrm>
            <a:off x="711612" y="2903140"/>
            <a:ext cx="11785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  <a:cs typeface="Calibri"/>
              </a:rPr>
              <a:t>Recruiting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601783" y="2903140"/>
            <a:ext cx="161735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  <a:cs typeface="Calibri"/>
              </a:rPr>
              <a:t>Management Support</a:t>
            </a:r>
          </a:p>
          <a:p>
            <a:pPr algn="ctr"/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  <a:cs typeface="Calibri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794050" y="2890396"/>
            <a:ext cx="15915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  <a:cs typeface="Calibri"/>
              </a:rPr>
              <a:t>Professional Development</a:t>
            </a:r>
          </a:p>
          <a:p>
            <a:pPr algn="ctr"/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  <a:cs typeface="Calibri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875176" y="2903140"/>
            <a:ext cx="15950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  <a:cs typeface="Calibri"/>
              </a:rPr>
              <a:t>Employee </a:t>
            </a:r>
            <a:r>
              <a:rPr lang="en-US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Calibri"/>
              </a:rPr>
              <a:t>Growth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  <a:cs typeface="Calibri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947219" y="2055891"/>
            <a:ext cx="680659" cy="435118"/>
            <a:chOff x="5819776" y="3914775"/>
            <a:chExt cx="1544638" cy="987425"/>
          </a:xfrm>
          <a:solidFill>
            <a:schemeClr val="bg1"/>
          </a:solidFill>
        </p:grpSpPr>
        <p:sp>
          <p:nvSpPr>
            <p:cNvPr id="70" name="Freeform 110"/>
            <p:cNvSpPr>
              <a:spLocks noEditPoints="1"/>
            </p:cNvSpPr>
            <p:nvPr/>
          </p:nvSpPr>
          <p:spPr bwMode="auto">
            <a:xfrm>
              <a:off x="5819776" y="4011613"/>
              <a:ext cx="1544638" cy="822325"/>
            </a:xfrm>
            <a:custGeom>
              <a:avLst/>
              <a:gdLst>
                <a:gd name="T0" fmla="*/ 616 w 1946"/>
                <a:gd name="T1" fmla="*/ 93 h 1035"/>
                <a:gd name="T2" fmla="*/ 615 w 1946"/>
                <a:gd name="T3" fmla="*/ 27 h 1035"/>
                <a:gd name="T4" fmla="*/ 550 w 1946"/>
                <a:gd name="T5" fmla="*/ 5 h 1035"/>
                <a:gd name="T6" fmla="*/ 496 w 1946"/>
                <a:gd name="T7" fmla="*/ 0 h 1035"/>
                <a:gd name="T8" fmla="*/ 396 w 1946"/>
                <a:gd name="T9" fmla="*/ 17 h 1035"/>
                <a:gd name="T10" fmla="*/ 316 w 1946"/>
                <a:gd name="T11" fmla="*/ 70 h 1035"/>
                <a:gd name="T12" fmla="*/ 260 w 1946"/>
                <a:gd name="T13" fmla="*/ 152 h 1035"/>
                <a:gd name="T14" fmla="*/ 241 w 1946"/>
                <a:gd name="T15" fmla="*/ 260 h 1035"/>
                <a:gd name="T16" fmla="*/ 247 w 1946"/>
                <a:gd name="T17" fmla="*/ 329 h 1035"/>
                <a:gd name="T18" fmla="*/ 278 w 1946"/>
                <a:gd name="T19" fmla="*/ 418 h 1035"/>
                <a:gd name="T20" fmla="*/ 328 w 1946"/>
                <a:gd name="T21" fmla="*/ 494 h 1035"/>
                <a:gd name="T22" fmla="*/ 395 w 1946"/>
                <a:gd name="T23" fmla="*/ 549 h 1035"/>
                <a:gd name="T24" fmla="*/ 355 w 1946"/>
                <a:gd name="T25" fmla="*/ 663 h 1035"/>
                <a:gd name="T26" fmla="*/ 198 w 1946"/>
                <a:gd name="T27" fmla="*/ 701 h 1035"/>
                <a:gd name="T28" fmla="*/ 133 w 1946"/>
                <a:gd name="T29" fmla="*/ 734 h 1035"/>
                <a:gd name="T30" fmla="*/ 75 w 1946"/>
                <a:gd name="T31" fmla="*/ 788 h 1035"/>
                <a:gd name="T32" fmla="*/ 21 w 1946"/>
                <a:gd name="T33" fmla="*/ 896 h 1035"/>
                <a:gd name="T34" fmla="*/ 338 w 1946"/>
                <a:gd name="T35" fmla="*/ 1035 h 1035"/>
                <a:gd name="T36" fmla="*/ 352 w 1946"/>
                <a:gd name="T37" fmla="*/ 902 h 1035"/>
                <a:gd name="T38" fmla="*/ 398 w 1946"/>
                <a:gd name="T39" fmla="*/ 768 h 1035"/>
                <a:gd name="T40" fmla="*/ 442 w 1946"/>
                <a:gd name="T41" fmla="*/ 700 h 1035"/>
                <a:gd name="T42" fmla="*/ 485 w 1946"/>
                <a:gd name="T43" fmla="*/ 659 h 1035"/>
                <a:gd name="T44" fmla="*/ 555 w 1946"/>
                <a:gd name="T45" fmla="*/ 611 h 1035"/>
                <a:gd name="T46" fmla="*/ 642 w 1946"/>
                <a:gd name="T47" fmla="*/ 575 h 1035"/>
                <a:gd name="T48" fmla="*/ 749 w 1946"/>
                <a:gd name="T49" fmla="*/ 548 h 1035"/>
                <a:gd name="T50" fmla="*/ 810 w 1946"/>
                <a:gd name="T51" fmla="*/ 538 h 1035"/>
                <a:gd name="T52" fmla="*/ 730 w 1946"/>
                <a:gd name="T53" fmla="*/ 470 h 1035"/>
                <a:gd name="T54" fmla="*/ 667 w 1946"/>
                <a:gd name="T55" fmla="*/ 380 h 1035"/>
                <a:gd name="T56" fmla="*/ 626 w 1946"/>
                <a:gd name="T57" fmla="*/ 272 h 1035"/>
                <a:gd name="T58" fmla="*/ 612 w 1946"/>
                <a:gd name="T59" fmla="*/ 155 h 1035"/>
                <a:gd name="T60" fmla="*/ 1924 w 1946"/>
                <a:gd name="T61" fmla="*/ 890 h 1035"/>
                <a:gd name="T62" fmla="*/ 1878 w 1946"/>
                <a:gd name="T63" fmla="*/ 798 h 1035"/>
                <a:gd name="T64" fmla="*/ 1798 w 1946"/>
                <a:gd name="T65" fmla="*/ 725 h 1035"/>
                <a:gd name="T66" fmla="*/ 1669 w 1946"/>
                <a:gd name="T67" fmla="*/ 676 h 1035"/>
                <a:gd name="T68" fmla="*/ 1533 w 1946"/>
                <a:gd name="T69" fmla="*/ 559 h 1035"/>
                <a:gd name="T70" fmla="*/ 1587 w 1946"/>
                <a:gd name="T71" fmla="*/ 524 h 1035"/>
                <a:gd name="T72" fmla="*/ 1646 w 1946"/>
                <a:gd name="T73" fmla="*/ 459 h 1035"/>
                <a:gd name="T74" fmla="*/ 1687 w 1946"/>
                <a:gd name="T75" fmla="*/ 375 h 1035"/>
                <a:gd name="T76" fmla="*/ 1706 w 1946"/>
                <a:gd name="T77" fmla="*/ 283 h 1035"/>
                <a:gd name="T78" fmla="*/ 1701 w 1946"/>
                <a:gd name="T79" fmla="*/ 203 h 1035"/>
                <a:gd name="T80" fmla="*/ 1663 w 1946"/>
                <a:gd name="T81" fmla="*/ 108 h 1035"/>
                <a:gd name="T82" fmla="*/ 1593 w 1946"/>
                <a:gd name="T83" fmla="*/ 39 h 1035"/>
                <a:gd name="T84" fmla="*/ 1503 w 1946"/>
                <a:gd name="T85" fmla="*/ 5 h 1035"/>
                <a:gd name="T86" fmla="*/ 1432 w 1946"/>
                <a:gd name="T87" fmla="*/ 0 h 1035"/>
                <a:gd name="T88" fmla="*/ 1364 w 1946"/>
                <a:gd name="T89" fmla="*/ 14 h 1035"/>
                <a:gd name="T90" fmla="*/ 1318 w 1946"/>
                <a:gd name="T91" fmla="*/ 35 h 1035"/>
                <a:gd name="T92" fmla="*/ 1335 w 1946"/>
                <a:gd name="T93" fmla="*/ 155 h 1035"/>
                <a:gd name="T94" fmla="*/ 1327 w 1946"/>
                <a:gd name="T95" fmla="*/ 244 h 1035"/>
                <a:gd name="T96" fmla="*/ 1292 w 1946"/>
                <a:gd name="T97" fmla="*/ 355 h 1035"/>
                <a:gd name="T98" fmla="*/ 1234 w 1946"/>
                <a:gd name="T99" fmla="*/ 450 h 1035"/>
                <a:gd name="T100" fmla="*/ 1158 w 1946"/>
                <a:gd name="T101" fmla="*/ 524 h 1035"/>
                <a:gd name="T102" fmla="*/ 1196 w 1946"/>
                <a:gd name="T103" fmla="*/ 546 h 1035"/>
                <a:gd name="T104" fmla="*/ 1365 w 1946"/>
                <a:gd name="T105" fmla="*/ 595 h 1035"/>
                <a:gd name="T106" fmla="*/ 1438 w 1946"/>
                <a:gd name="T107" fmla="*/ 636 h 1035"/>
                <a:gd name="T108" fmla="*/ 1482 w 1946"/>
                <a:gd name="T109" fmla="*/ 673 h 1035"/>
                <a:gd name="T110" fmla="*/ 1536 w 1946"/>
                <a:gd name="T111" fmla="*/ 741 h 1035"/>
                <a:gd name="T112" fmla="*/ 1571 w 1946"/>
                <a:gd name="T113" fmla="*/ 817 h 1035"/>
                <a:gd name="T114" fmla="*/ 1609 w 1946"/>
                <a:gd name="T115" fmla="*/ 981 h 1035"/>
                <a:gd name="T116" fmla="*/ 1940 w 1946"/>
                <a:gd name="T117" fmla="*/ 951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46" h="1035">
                  <a:moveTo>
                    <a:pt x="612" y="155"/>
                  </a:moveTo>
                  <a:lnTo>
                    <a:pt x="612" y="155"/>
                  </a:lnTo>
                  <a:lnTo>
                    <a:pt x="613" y="123"/>
                  </a:lnTo>
                  <a:lnTo>
                    <a:pt x="616" y="93"/>
                  </a:lnTo>
                  <a:lnTo>
                    <a:pt x="623" y="63"/>
                  </a:lnTo>
                  <a:lnTo>
                    <a:pt x="631" y="35"/>
                  </a:lnTo>
                  <a:lnTo>
                    <a:pt x="631" y="35"/>
                  </a:lnTo>
                  <a:lnTo>
                    <a:pt x="615" y="27"/>
                  </a:lnTo>
                  <a:lnTo>
                    <a:pt x="599" y="20"/>
                  </a:lnTo>
                  <a:lnTo>
                    <a:pt x="583" y="14"/>
                  </a:lnTo>
                  <a:lnTo>
                    <a:pt x="567" y="9"/>
                  </a:lnTo>
                  <a:lnTo>
                    <a:pt x="550" y="5"/>
                  </a:lnTo>
                  <a:lnTo>
                    <a:pt x="532" y="1"/>
                  </a:lnTo>
                  <a:lnTo>
                    <a:pt x="515" y="0"/>
                  </a:lnTo>
                  <a:lnTo>
                    <a:pt x="496" y="0"/>
                  </a:lnTo>
                  <a:lnTo>
                    <a:pt x="496" y="0"/>
                  </a:lnTo>
                  <a:lnTo>
                    <a:pt x="471" y="1"/>
                  </a:lnTo>
                  <a:lnTo>
                    <a:pt x="445" y="5"/>
                  </a:lnTo>
                  <a:lnTo>
                    <a:pt x="420" y="9"/>
                  </a:lnTo>
                  <a:lnTo>
                    <a:pt x="396" y="17"/>
                  </a:lnTo>
                  <a:lnTo>
                    <a:pt x="374" y="28"/>
                  </a:lnTo>
                  <a:lnTo>
                    <a:pt x="354" y="39"/>
                  </a:lnTo>
                  <a:lnTo>
                    <a:pt x="333" y="54"/>
                  </a:lnTo>
                  <a:lnTo>
                    <a:pt x="316" y="70"/>
                  </a:lnTo>
                  <a:lnTo>
                    <a:pt x="298" y="87"/>
                  </a:lnTo>
                  <a:lnTo>
                    <a:pt x="284" y="108"/>
                  </a:lnTo>
                  <a:lnTo>
                    <a:pt x="271" y="128"/>
                  </a:lnTo>
                  <a:lnTo>
                    <a:pt x="260" y="152"/>
                  </a:lnTo>
                  <a:lnTo>
                    <a:pt x="252" y="176"/>
                  </a:lnTo>
                  <a:lnTo>
                    <a:pt x="246" y="203"/>
                  </a:lnTo>
                  <a:lnTo>
                    <a:pt x="241" y="229"/>
                  </a:lnTo>
                  <a:lnTo>
                    <a:pt x="241" y="260"/>
                  </a:lnTo>
                  <a:lnTo>
                    <a:pt x="241" y="260"/>
                  </a:lnTo>
                  <a:lnTo>
                    <a:pt x="241" y="283"/>
                  </a:lnTo>
                  <a:lnTo>
                    <a:pt x="244" y="307"/>
                  </a:lnTo>
                  <a:lnTo>
                    <a:pt x="247" y="329"/>
                  </a:lnTo>
                  <a:lnTo>
                    <a:pt x="254" y="353"/>
                  </a:lnTo>
                  <a:lnTo>
                    <a:pt x="260" y="375"/>
                  </a:lnTo>
                  <a:lnTo>
                    <a:pt x="268" y="397"/>
                  </a:lnTo>
                  <a:lnTo>
                    <a:pt x="278" y="418"/>
                  </a:lnTo>
                  <a:lnTo>
                    <a:pt x="289" y="438"/>
                  </a:lnTo>
                  <a:lnTo>
                    <a:pt x="301" y="459"/>
                  </a:lnTo>
                  <a:lnTo>
                    <a:pt x="314" y="476"/>
                  </a:lnTo>
                  <a:lnTo>
                    <a:pt x="328" y="494"/>
                  </a:lnTo>
                  <a:lnTo>
                    <a:pt x="344" y="510"/>
                  </a:lnTo>
                  <a:lnTo>
                    <a:pt x="360" y="524"/>
                  </a:lnTo>
                  <a:lnTo>
                    <a:pt x="377" y="538"/>
                  </a:lnTo>
                  <a:lnTo>
                    <a:pt x="395" y="549"/>
                  </a:lnTo>
                  <a:lnTo>
                    <a:pt x="414" y="559"/>
                  </a:lnTo>
                  <a:lnTo>
                    <a:pt x="414" y="659"/>
                  </a:lnTo>
                  <a:lnTo>
                    <a:pt x="414" y="659"/>
                  </a:lnTo>
                  <a:lnTo>
                    <a:pt x="355" y="663"/>
                  </a:lnTo>
                  <a:lnTo>
                    <a:pt x="304" y="671"/>
                  </a:lnTo>
                  <a:lnTo>
                    <a:pt x="259" y="681"/>
                  </a:lnTo>
                  <a:lnTo>
                    <a:pt x="216" y="693"/>
                  </a:lnTo>
                  <a:lnTo>
                    <a:pt x="198" y="701"/>
                  </a:lnTo>
                  <a:lnTo>
                    <a:pt x="179" y="709"/>
                  </a:lnTo>
                  <a:lnTo>
                    <a:pt x="164" y="717"/>
                  </a:lnTo>
                  <a:lnTo>
                    <a:pt x="148" y="727"/>
                  </a:lnTo>
                  <a:lnTo>
                    <a:pt x="133" y="734"/>
                  </a:lnTo>
                  <a:lnTo>
                    <a:pt x="119" y="746"/>
                  </a:lnTo>
                  <a:lnTo>
                    <a:pt x="108" y="755"/>
                  </a:lnTo>
                  <a:lnTo>
                    <a:pt x="95" y="766"/>
                  </a:lnTo>
                  <a:lnTo>
                    <a:pt x="75" y="788"/>
                  </a:lnTo>
                  <a:lnTo>
                    <a:pt x="57" y="814"/>
                  </a:lnTo>
                  <a:lnTo>
                    <a:pt x="43" y="839"/>
                  </a:lnTo>
                  <a:lnTo>
                    <a:pt x="31" y="867"/>
                  </a:lnTo>
                  <a:lnTo>
                    <a:pt x="21" y="896"/>
                  </a:lnTo>
                  <a:lnTo>
                    <a:pt x="13" y="926"/>
                  </a:lnTo>
                  <a:lnTo>
                    <a:pt x="7" y="956"/>
                  </a:lnTo>
                  <a:lnTo>
                    <a:pt x="0" y="989"/>
                  </a:lnTo>
                  <a:lnTo>
                    <a:pt x="338" y="1035"/>
                  </a:lnTo>
                  <a:lnTo>
                    <a:pt x="338" y="981"/>
                  </a:lnTo>
                  <a:lnTo>
                    <a:pt x="338" y="981"/>
                  </a:lnTo>
                  <a:lnTo>
                    <a:pt x="344" y="942"/>
                  </a:lnTo>
                  <a:lnTo>
                    <a:pt x="352" y="902"/>
                  </a:lnTo>
                  <a:lnTo>
                    <a:pt x="361" y="863"/>
                  </a:lnTo>
                  <a:lnTo>
                    <a:pt x="374" y="823"/>
                  </a:lnTo>
                  <a:lnTo>
                    <a:pt x="388" y="787"/>
                  </a:lnTo>
                  <a:lnTo>
                    <a:pt x="398" y="768"/>
                  </a:lnTo>
                  <a:lnTo>
                    <a:pt x="407" y="750"/>
                  </a:lnTo>
                  <a:lnTo>
                    <a:pt x="418" y="733"/>
                  </a:lnTo>
                  <a:lnTo>
                    <a:pt x="430" y="717"/>
                  </a:lnTo>
                  <a:lnTo>
                    <a:pt x="442" y="700"/>
                  </a:lnTo>
                  <a:lnTo>
                    <a:pt x="456" y="684"/>
                  </a:lnTo>
                  <a:lnTo>
                    <a:pt x="456" y="684"/>
                  </a:lnTo>
                  <a:lnTo>
                    <a:pt x="471" y="671"/>
                  </a:lnTo>
                  <a:lnTo>
                    <a:pt x="485" y="659"/>
                  </a:lnTo>
                  <a:lnTo>
                    <a:pt x="501" y="646"/>
                  </a:lnTo>
                  <a:lnTo>
                    <a:pt x="518" y="633"/>
                  </a:lnTo>
                  <a:lnTo>
                    <a:pt x="536" y="622"/>
                  </a:lnTo>
                  <a:lnTo>
                    <a:pt x="555" y="611"/>
                  </a:lnTo>
                  <a:lnTo>
                    <a:pt x="575" y="602"/>
                  </a:lnTo>
                  <a:lnTo>
                    <a:pt x="596" y="592"/>
                  </a:lnTo>
                  <a:lnTo>
                    <a:pt x="618" y="583"/>
                  </a:lnTo>
                  <a:lnTo>
                    <a:pt x="642" y="575"/>
                  </a:lnTo>
                  <a:lnTo>
                    <a:pt x="667" y="567"/>
                  </a:lnTo>
                  <a:lnTo>
                    <a:pt x="692" y="559"/>
                  </a:lnTo>
                  <a:lnTo>
                    <a:pt x="721" y="552"/>
                  </a:lnTo>
                  <a:lnTo>
                    <a:pt x="749" y="548"/>
                  </a:lnTo>
                  <a:lnTo>
                    <a:pt x="779" y="543"/>
                  </a:lnTo>
                  <a:lnTo>
                    <a:pt x="810" y="538"/>
                  </a:lnTo>
                  <a:lnTo>
                    <a:pt x="810" y="538"/>
                  </a:lnTo>
                  <a:lnTo>
                    <a:pt x="810" y="538"/>
                  </a:lnTo>
                  <a:lnTo>
                    <a:pt x="789" y="524"/>
                  </a:lnTo>
                  <a:lnTo>
                    <a:pt x="768" y="508"/>
                  </a:lnTo>
                  <a:lnTo>
                    <a:pt x="749" y="489"/>
                  </a:lnTo>
                  <a:lnTo>
                    <a:pt x="730" y="470"/>
                  </a:lnTo>
                  <a:lnTo>
                    <a:pt x="713" y="450"/>
                  </a:lnTo>
                  <a:lnTo>
                    <a:pt x="697" y="427"/>
                  </a:lnTo>
                  <a:lnTo>
                    <a:pt x="681" y="404"/>
                  </a:lnTo>
                  <a:lnTo>
                    <a:pt x="667" y="380"/>
                  </a:lnTo>
                  <a:lnTo>
                    <a:pt x="654" y="355"/>
                  </a:lnTo>
                  <a:lnTo>
                    <a:pt x="643" y="328"/>
                  </a:lnTo>
                  <a:lnTo>
                    <a:pt x="634" y="301"/>
                  </a:lnTo>
                  <a:lnTo>
                    <a:pt x="626" y="272"/>
                  </a:lnTo>
                  <a:lnTo>
                    <a:pt x="620" y="244"/>
                  </a:lnTo>
                  <a:lnTo>
                    <a:pt x="615" y="215"/>
                  </a:lnTo>
                  <a:lnTo>
                    <a:pt x="613" y="185"/>
                  </a:lnTo>
                  <a:lnTo>
                    <a:pt x="612" y="155"/>
                  </a:lnTo>
                  <a:lnTo>
                    <a:pt x="612" y="155"/>
                  </a:lnTo>
                  <a:close/>
                  <a:moveTo>
                    <a:pt x="1932" y="915"/>
                  </a:moveTo>
                  <a:lnTo>
                    <a:pt x="1932" y="915"/>
                  </a:lnTo>
                  <a:lnTo>
                    <a:pt x="1924" y="890"/>
                  </a:lnTo>
                  <a:lnTo>
                    <a:pt x="1915" y="864"/>
                  </a:lnTo>
                  <a:lnTo>
                    <a:pt x="1905" y="842"/>
                  </a:lnTo>
                  <a:lnTo>
                    <a:pt x="1893" y="818"/>
                  </a:lnTo>
                  <a:lnTo>
                    <a:pt x="1878" y="798"/>
                  </a:lnTo>
                  <a:lnTo>
                    <a:pt x="1863" y="777"/>
                  </a:lnTo>
                  <a:lnTo>
                    <a:pt x="1844" y="758"/>
                  </a:lnTo>
                  <a:lnTo>
                    <a:pt x="1821" y="741"/>
                  </a:lnTo>
                  <a:lnTo>
                    <a:pt x="1798" y="725"/>
                  </a:lnTo>
                  <a:lnTo>
                    <a:pt x="1771" y="711"/>
                  </a:lnTo>
                  <a:lnTo>
                    <a:pt x="1741" y="698"/>
                  </a:lnTo>
                  <a:lnTo>
                    <a:pt x="1706" y="687"/>
                  </a:lnTo>
                  <a:lnTo>
                    <a:pt x="1669" y="676"/>
                  </a:lnTo>
                  <a:lnTo>
                    <a:pt x="1628" y="668"/>
                  </a:lnTo>
                  <a:lnTo>
                    <a:pt x="1582" y="663"/>
                  </a:lnTo>
                  <a:lnTo>
                    <a:pt x="1533" y="659"/>
                  </a:lnTo>
                  <a:lnTo>
                    <a:pt x="1533" y="559"/>
                  </a:lnTo>
                  <a:lnTo>
                    <a:pt x="1533" y="559"/>
                  </a:lnTo>
                  <a:lnTo>
                    <a:pt x="1552" y="549"/>
                  </a:lnTo>
                  <a:lnTo>
                    <a:pt x="1570" y="538"/>
                  </a:lnTo>
                  <a:lnTo>
                    <a:pt x="1587" y="524"/>
                  </a:lnTo>
                  <a:lnTo>
                    <a:pt x="1603" y="510"/>
                  </a:lnTo>
                  <a:lnTo>
                    <a:pt x="1619" y="494"/>
                  </a:lnTo>
                  <a:lnTo>
                    <a:pt x="1633" y="476"/>
                  </a:lnTo>
                  <a:lnTo>
                    <a:pt x="1646" y="459"/>
                  </a:lnTo>
                  <a:lnTo>
                    <a:pt x="1658" y="438"/>
                  </a:lnTo>
                  <a:lnTo>
                    <a:pt x="1669" y="418"/>
                  </a:lnTo>
                  <a:lnTo>
                    <a:pt x="1679" y="397"/>
                  </a:lnTo>
                  <a:lnTo>
                    <a:pt x="1687" y="375"/>
                  </a:lnTo>
                  <a:lnTo>
                    <a:pt x="1693" y="353"/>
                  </a:lnTo>
                  <a:lnTo>
                    <a:pt x="1699" y="329"/>
                  </a:lnTo>
                  <a:lnTo>
                    <a:pt x="1704" y="307"/>
                  </a:lnTo>
                  <a:lnTo>
                    <a:pt x="1706" y="283"/>
                  </a:lnTo>
                  <a:lnTo>
                    <a:pt x="1707" y="260"/>
                  </a:lnTo>
                  <a:lnTo>
                    <a:pt x="1707" y="260"/>
                  </a:lnTo>
                  <a:lnTo>
                    <a:pt x="1706" y="229"/>
                  </a:lnTo>
                  <a:lnTo>
                    <a:pt x="1701" y="203"/>
                  </a:lnTo>
                  <a:lnTo>
                    <a:pt x="1695" y="176"/>
                  </a:lnTo>
                  <a:lnTo>
                    <a:pt x="1687" y="152"/>
                  </a:lnTo>
                  <a:lnTo>
                    <a:pt x="1676" y="128"/>
                  </a:lnTo>
                  <a:lnTo>
                    <a:pt x="1663" y="108"/>
                  </a:lnTo>
                  <a:lnTo>
                    <a:pt x="1649" y="87"/>
                  </a:lnTo>
                  <a:lnTo>
                    <a:pt x="1631" y="70"/>
                  </a:lnTo>
                  <a:lnTo>
                    <a:pt x="1614" y="54"/>
                  </a:lnTo>
                  <a:lnTo>
                    <a:pt x="1593" y="39"/>
                  </a:lnTo>
                  <a:lnTo>
                    <a:pt x="1573" y="28"/>
                  </a:lnTo>
                  <a:lnTo>
                    <a:pt x="1551" y="17"/>
                  </a:lnTo>
                  <a:lnTo>
                    <a:pt x="1527" y="9"/>
                  </a:lnTo>
                  <a:lnTo>
                    <a:pt x="1503" y="5"/>
                  </a:lnTo>
                  <a:lnTo>
                    <a:pt x="1478" y="1"/>
                  </a:lnTo>
                  <a:lnTo>
                    <a:pt x="1451" y="0"/>
                  </a:lnTo>
                  <a:lnTo>
                    <a:pt x="1451" y="0"/>
                  </a:lnTo>
                  <a:lnTo>
                    <a:pt x="1432" y="0"/>
                  </a:lnTo>
                  <a:lnTo>
                    <a:pt x="1414" y="1"/>
                  </a:lnTo>
                  <a:lnTo>
                    <a:pt x="1397" y="5"/>
                  </a:lnTo>
                  <a:lnTo>
                    <a:pt x="1380" y="9"/>
                  </a:lnTo>
                  <a:lnTo>
                    <a:pt x="1364" y="14"/>
                  </a:lnTo>
                  <a:lnTo>
                    <a:pt x="1348" y="20"/>
                  </a:lnTo>
                  <a:lnTo>
                    <a:pt x="1332" y="27"/>
                  </a:lnTo>
                  <a:lnTo>
                    <a:pt x="1318" y="35"/>
                  </a:lnTo>
                  <a:lnTo>
                    <a:pt x="1318" y="35"/>
                  </a:lnTo>
                  <a:lnTo>
                    <a:pt x="1326" y="63"/>
                  </a:lnTo>
                  <a:lnTo>
                    <a:pt x="1330" y="93"/>
                  </a:lnTo>
                  <a:lnTo>
                    <a:pt x="1334" y="123"/>
                  </a:lnTo>
                  <a:lnTo>
                    <a:pt x="1335" y="155"/>
                  </a:lnTo>
                  <a:lnTo>
                    <a:pt x="1335" y="155"/>
                  </a:lnTo>
                  <a:lnTo>
                    <a:pt x="1334" y="185"/>
                  </a:lnTo>
                  <a:lnTo>
                    <a:pt x="1332" y="215"/>
                  </a:lnTo>
                  <a:lnTo>
                    <a:pt x="1327" y="244"/>
                  </a:lnTo>
                  <a:lnTo>
                    <a:pt x="1321" y="272"/>
                  </a:lnTo>
                  <a:lnTo>
                    <a:pt x="1313" y="301"/>
                  </a:lnTo>
                  <a:lnTo>
                    <a:pt x="1304" y="328"/>
                  </a:lnTo>
                  <a:lnTo>
                    <a:pt x="1292" y="355"/>
                  </a:lnTo>
                  <a:lnTo>
                    <a:pt x="1280" y="380"/>
                  </a:lnTo>
                  <a:lnTo>
                    <a:pt x="1266" y="404"/>
                  </a:lnTo>
                  <a:lnTo>
                    <a:pt x="1251" y="427"/>
                  </a:lnTo>
                  <a:lnTo>
                    <a:pt x="1234" y="450"/>
                  </a:lnTo>
                  <a:lnTo>
                    <a:pt x="1216" y="470"/>
                  </a:lnTo>
                  <a:lnTo>
                    <a:pt x="1199" y="489"/>
                  </a:lnTo>
                  <a:lnTo>
                    <a:pt x="1178" y="508"/>
                  </a:lnTo>
                  <a:lnTo>
                    <a:pt x="1158" y="524"/>
                  </a:lnTo>
                  <a:lnTo>
                    <a:pt x="1137" y="538"/>
                  </a:lnTo>
                  <a:lnTo>
                    <a:pt x="1137" y="538"/>
                  </a:lnTo>
                  <a:lnTo>
                    <a:pt x="1137" y="538"/>
                  </a:lnTo>
                  <a:lnTo>
                    <a:pt x="1196" y="546"/>
                  </a:lnTo>
                  <a:lnTo>
                    <a:pt x="1250" y="557"/>
                  </a:lnTo>
                  <a:lnTo>
                    <a:pt x="1299" y="571"/>
                  </a:lnTo>
                  <a:lnTo>
                    <a:pt x="1345" y="587"/>
                  </a:lnTo>
                  <a:lnTo>
                    <a:pt x="1365" y="595"/>
                  </a:lnTo>
                  <a:lnTo>
                    <a:pt x="1386" y="605"/>
                  </a:lnTo>
                  <a:lnTo>
                    <a:pt x="1403" y="614"/>
                  </a:lnTo>
                  <a:lnTo>
                    <a:pt x="1422" y="625"/>
                  </a:lnTo>
                  <a:lnTo>
                    <a:pt x="1438" y="636"/>
                  </a:lnTo>
                  <a:lnTo>
                    <a:pt x="1454" y="647"/>
                  </a:lnTo>
                  <a:lnTo>
                    <a:pt x="1468" y="660"/>
                  </a:lnTo>
                  <a:lnTo>
                    <a:pt x="1482" y="673"/>
                  </a:lnTo>
                  <a:lnTo>
                    <a:pt x="1482" y="673"/>
                  </a:lnTo>
                  <a:lnTo>
                    <a:pt x="1498" y="689"/>
                  </a:lnTo>
                  <a:lnTo>
                    <a:pt x="1511" y="704"/>
                  </a:lnTo>
                  <a:lnTo>
                    <a:pt x="1524" y="722"/>
                  </a:lnTo>
                  <a:lnTo>
                    <a:pt x="1536" y="741"/>
                  </a:lnTo>
                  <a:lnTo>
                    <a:pt x="1546" y="758"/>
                  </a:lnTo>
                  <a:lnTo>
                    <a:pt x="1555" y="777"/>
                  </a:lnTo>
                  <a:lnTo>
                    <a:pt x="1565" y="798"/>
                  </a:lnTo>
                  <a:lnTo>
                    <a:pt x="1571" y="817"/>
                  </a:lnTo>
                  <a:lnTo>
                    <a:pt x="1584" y="858"/>
                  </a:lnTo>
                  <a:lnTo>
                    <a:pt x="1595" y="899"/>
                  </a:lnTo>
                  <a:lnTo>
                    <a:pt x="1603" y="940"/>
                  </a:lnTo>
                  <a:lnTo>
                    <a:pt x="1609" y="981"/>
                  </a:lnTo>
                  <a:lnTo>
                    <a:pt x="1611" y="1035"/>
                  </a:lnTo>
                  <a:lnTo>
                    <a:pt x="1946" y="989"/>
                  </a:lnTo>
                  <a:lnTo>
                    <a:pt x="1946" y="989"/>
                  </a:lnTo>
                  <a:lnTo>
                    <a:pt x="1940" y="951"/>
                  </a:lnTo>
                  <a:lnTo>
                    <a:pt x="1932" y="915"/>
                  </a:lnTo>
                  <a:lnTo>
                    <a:pt x="1932" y="9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71" name="Freeform 111"/>
            <p:cNvSpPr>
              <a:spLocks/>
            </p:cNvSpPr>
            <p:nvPr/>
          </p:nvSpPr>
          <p:spPr bwMode="auto">
            <a:xfrm>
              <a:off x="6359526" y="3914775"/>
              <a:ext cx="466725" cy="527050"/>
            </a:xfrm>
            <a:custGeom>
              <a:avLst/>
              <a:gdLst>
                <a:gd name="T0" fmla="*/ 294 w 587"/>
                <a:gd name="T1" fmla="*/ 663 h 663"/>
                <a:gd name="T2" fmla="*/ 329 w 587"/>
                <a:gd name="T3" fmla="*/ 660 h 663"/>
                <a:gd name="T4" fmla="*/ 359 w 587"/>
                <a:gd name="T5" fmla="*/ 652 h 663"/>
                <a:gd name="T6" fmla="*/ 389 w 587"/>
                <a:gd name="T7" fmla="*/ 641 h 663"/>
                <a:gd name="T8" fmla="*/ 410 w 587"/>
                <a:gd name="T9" fmla="*/ 630 h 663"/>
                <a:gd name="T10" fmla="*/ 449 w 587"/>
                <a:gd name="T11" fmla="*/ 602 h 663"/>
                <a:gd name="T12" fmla="*/ 486 w 587"/>
                <a:gd name="T13" fmla="*/ 567 h 663"/>
                <a:gd name="T14" fmla="*/ 517 w 587"/>
                <a:gd name="T15" fmla="*/ 526 h 663"/>
                <a:gd name="T16" fmla="*/ 543 w 587"/>
                <a:gd name="T17" fmla="*/ 480 h 663"/>
                <a:gd name="T18" fmla="*/ 563 w 587"/>
                <a:gd name="T19" fmla="*/ 431 h 663"/>
                <a:gd name="T20" fmla="*/ 578 w 587"/>
                <a:gd name="T21" fmla="*/ 378 h 663"/>
                <a:gd name="T22" fmla="*/ 586 w 587"/>
                <a:gd name="T23" fmla="*/ 325 h 663"/>
                <a:gd name="T24" fmla="*/ 587 w 587"/>
                <a:gd name="T25" fmla="*/ 298 h 663"/>
                <a:gd name="T26" fmla="*/ 581 w 587"/>
                <a:gd name="T27" fmla="*/ 233 h 663"/>
                <a:gd name="T28" fmla="*/ 563 w 587"/>
                <a:gd name="T29" fmla="*/ 174 h 663"/>
                <a:gd name="T30" fmla="*/ 536 w 587"/>
                <a:gd name="T31" fmla="*/ 123 h 663"/>
                <a:gd name="T32" fmla="*/ 502 w 587"/>
                <a:gd name="T33" fmla="*/ 81 h 663"/>
                <a:gd name="T34" fmla="*/ 457 w 587"/>
                <a:gd name="T35" fmla="*/ 46 h 663"/>
                <a:gd name="T36" fmla="*/ 408 w 587"/>
                <a:gd name="T37" fmla="*/ 21 h 663"/>
                <a:gd name="T38" fmla="*/ 353 w 587"/>
                <a:gd name="T39" fmla="*/ 6 h 663"/>
                <a:gd name="T40" fmla="*/ 294 w 587"/>
                <a:gd name="T41" fmla="*/ 0 h 663"/>
                <a:gd name="T42" fmla="*/ 264 w 587"/>
                <a:gd name="T43" fmla="*/ 2 h 663"/>
                <a:gd name="T44" fmla="*/ 206 w 587"/>
                <a:gd name="T45" fmla="*/ 13 h 663"/>
                <a:gd name="T46" fmla="*/ 153 w 587"/>
                <a:gd name="T47" fmla="*/ 33 h 663"/>
                <a:gd name="T48" fmla="*/ 107 w 587"/>
                <a:gd name="T49" fmla="*/ 62 h 663"/>
                <a:gd name="T50" fmla="*/ 68 w 587"/>
                <a:gd name="T51" fmla="*/ 101 h 663"/>
                <a:gd name="T52" fmla="*/ 36 w 587"/>
                <a:gd name="T53" fmla="*/ 147 h 663"/>
                <a:gd name="T54" fmla="*/ 14 w 587"/>
                <a:gd name="T55" fmla="*/ 203 h 663"/>
                <a:gd name="T56" fmla="*/ 1 w 587"/>
                <a:gd name="T57" fmla="*/ 264 h 663"/>
                <a:gd name="T58" fmla="*/ 0 w 587"/>
                <a:gd name="T59" fmla="*/ 298 h 663"/>
                <a:gd name="T60" fmla="*/ 4 w 587"/>
                <a:gd name="T61" fmla="*/ 351 h 663"/>
                <a:gd name="T62" fmla="*/ 16 w 587"/>
                <a:gd name="T63" fmla="*/ 405 h 663"/>
                <a:gd name="T64" fmla="*/ 33 w 587"/>
                <a:gd name="T65" fmla="*/ 456 h 663"/>
                <a:gd name="T66" fmla="*/ 57 w 587"/>
                <a:gd name="T67" fmla="*/ 503 h 663"/>
                <a:gd name="T68" fmla="*/ 85 w 587"/>
                <a:gd name="T69" fmla="*/ 548 h 663"/>
                <a:gd name="T70" fmla="*/ 118 w 587"/>
                <a:gd name="T71" fmla="*/ 586 h 663"/>
                <a:gd name="T72" fmla="*/ 156 w 587"/>
                <a:gd name="T73" fmla="*/ 617 h 663"/>
                <a:gd name="T74" fmla="*/ 199 w 587"/>
                <a:gd name="T75" fmla="*/ 641 h 663"/>
                <a:gd name="T76" fmla="*/ 207 w 587"/>
                <a:gd name="T77" fmla="*/ 644 h 663"/>
                <a:gd name="T78" fmla="*/ 242 w 587"/>
                <a:gd name="T79" fmla="*/ 657 h 663"/>
                <a:gd name="T80" fmla="*/ 277 w 587"/>
                <a:gd name="T81" fmla="*/ 663 h 663"/>
                <a:gd name="T82" fmla="*/ 294 w 587"/>
                <a:gd name="T83" fmla="*/ 663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7" h="663">
                  <a:moveTo>
                    <a:pt x="294" y="663"/>
                  </a:moveTo>
                  <a:lnTo>
                    <a:pt x="294" y="663"/>
                  </a:lnTo>
                  <a:lnTo>
                    <a:pt x="312" y="663"/>
                  </a:lnTo>
                  <a:lnTo>
                    <a:pt x="329" y="660"/>
                  </a:lnTo>
                  <a:lnTo>
                    <a:pt x="345" y="657"/>
                  </a:lnTo>
                  <a:lnTo>
                    <a:pt x="359" y="652"/>
                  </a:lnTo>
                  <a:lnTo>
                    <a:pt x="381" y="644"/>
                  </a:lnTo>
                  <a:lnTo>
                    <a:pt x="389" y="641"/>
                  </a:lnTo>
                  <a:lnTo>
                    <a:pt x="389" y="641"/>
                  </a:lnTo>
                  <a:lnTo>
                    <a:pt x="410" y="630"/>
                  </a:lnTo>
                  <a:lnTo>
                    <a:pt x="430" y="617"/>
                  </a:lnTo>
                  <a:lnTo>
                    <a:pt x="449" y="602"/>
                  </a:lnTo>
                  <a:lnTo>
                    <a:pt x="468" y="586"/>
                  </a:lnTo>
                  <a:lnTo>
                    <a:pt x="486" y="567"/>
                  </a:lnTo>
                  <a:lnTo>
                    <a:pt x="502" y="548"/>
                  </a:lnTo>
                  <a:lnTo>
                    <a:pt x="517" y="526"/>
                  </a:lnTo>
                  <a:lnTo>
                    <a:pt x="532" y="503"/>
                  </a:lnTo>
                  <a:lnTo>
                    <a:pt x="543" y="480"/>
                  </a:lnTo>
                  <a:lnTo>
                    <a:pt x="554" y="456"/>
                  </a:lnTo>
                  <a:lnTo>
                    <a:pt x="563" y="431"/>
                  </a:lnTo>
                  <a:lnTo>
                    <a:pt x="571" y="405"/>
                  </a:lnTo>
                  <a:lnTo>
                    <a:pt x="578" y="378"/>
                  </a:lnTo>
                  <a:lnTo>
                    <a:pt x="582" y="351"/>
                  </a:lnTo>
                  <a:lnTo>
                    <a:pt x="586" y="325"/>
                  </a:lnTo>
                  <a:lnTo>
                    <a:pt x="587" y="298"/>
                  </a:lnTo>
                  <a:lnTo>
                    <a:pt x="587" y="298"/>
                  </a:lnTo>
                  <a:lnTo>
                    <a:pt x="586" y="264"/>
                  </a:lnTo>
                  <a:lnTo>
                    <a:pt x="581" y="233"/>
                  </a:lnTo>
                  <a:lnTo>
                    <a:pt x="573" y="203"/>
                  </a:lnTo>
                  <a:lnTo>
                    <a:pt x="563" y="174"/>
                  </a:lnTo>
                  <a:lnTo>
                    <a:pt x="551" y="147"/>
                  </a:lnTo>
                  <a:lnTo>
                    <a:pt x="536" y="123"/>
                  </a:lnTo>
                  <a:lnTo>
                    <a:pt x="519" y="101"/>
                  </a:lnTo>
                  <a:lnTo>
                    <a:pt x="502" y="81"/>
                  </a:lnTo>
                  <a:lnTo>
                    <a:pt x="479" y="62"/>
                  </a:lnTo>
                  <a:lnTo>
                    <a:pt x="457" y="46"/>
                  </a:lnTo>
                  <a:lnTo>
                    <a:pt x="434" y="33"/>
                  </a:lnTo>
                  <a:lnTo>
                    <a:pt x="408" y="21"/>
                  </a:lnTo>
                  <a:lnTo>
                    <a:pt x="381" y="13"/>
                  </a:lnTo>
                  <a:lnTo>
                    <a:pt x="353" y="6"/>
                  </a:lnTo>
                  <a:lnTo>
                    <a:pt x="324" y="2"/>
                  </a:lnTo>
                  <a:lnTo>
                    <a:pt x="294" y="0"/>
                  </a:lnTo>
                  <a:lnTo>
                    <a:pt x="294" y="0"/>
                  </a:lnTo>
                  <a:lnTo>
                    <a:pt x="264" y="2"/>
                  </a:lnTo>
                  <a:lnTo>
                    <a:pt x="234" y="6"/>
                  </a:lnTo>
                  <a:lnTo>
                    <a:pt x="206" y="13"/>
                  </a:lnTo>
                  <a:lnTo>
                    <a:pt x="179" y="21"/>
                  </a:lnTo>
                  <a:lnTo>
                    <a:pt x="153" y="33"/>
                  </a:lnTo>
                  <a:lnTo>
                    <a:pt x="130" y="46"/>
                  </a:lnTo>
                  <a:lnTo>
                    <a:pt x="107" y="62"/>
                  </a:lnTo>
                  <a:lnTo>
                    <a:pt x="87" y="81"/>
                  </a:lnTo>
                  <a:lnTo>
                    <a:pt x="68" y="101"/>
                  </a:lnTo>
                  <a:lnTo>
                    <a:pt x="50" y="123"/>
                  </a:lnTo>
                  <a:lnTo>
                    <a:pt x="36" y="147"/>
                  </a:lnTo>
                  <a:lnTo>
                    <a:pt x="23" y="174"/>
                  </a:lnTo>
                  <a:lnTo>
                    <a:pt x="14" y="203"/>
                  </a:lnTo>
                  <a:lnTo>
                    <a:pt x="6" y="233"/>
                  </a:lnTo>
                  <a:lnTo>
                    <a:pt x="1" y="264"/>
                  </a:lnTo>
                  <a:lnTo>
                    <a:pt x="0" y="298"/>
                  </a:lnTo>
                  <a:lnTo>
                    <a:pt x="0" y="298"/>
                  </a:lnTo>
                  <a:lnTo>
                    <a:pt x="1" y="325"/>
                  </a:lnTo>
                  <a:lnTo>
                    <a:pt x="4" y="351"/>
                  </a:lnTo>
                  <a:lnTo>
                    <a:pt x="9" y="378"/>
                  </a:lnTo>
                  <a:lnTo>
                    <a:pt x="16" y="405"/>
                  </a:lnTo>
                  <a:lnTo>
                    <a:pt x="23" y="431"/>
                  </a:lnTo>
                  <a:lnTo>
                    <a:pt x="33" y="456"/>
                  </a:lnTo>
                  <a:lnTo>
                    <a:pt x="44" y="480"/>
                  </a:lnTo>
                  <a:lnTo>
                    <a:pt x="57" y="503"/>
                  </a:lnTo>
                  <a:lnTo>
                    <a:pt x="69" y="526"/>
                  </a:lnTo>
                  <a:lnTo>
                    <a:pt x="85" y="548"/>
                  </a:lnTo>
                  <a:lnTo>
                    <a:pt x="101" y="567"/>
                  </a:lnTo>
                  <a:lnTo>
                    <a:pt x="118" y="586"/>
                  </a:lnTo>
                  <a:lnTo>
                    <a:pt x="137" y="602"/>
                  </a:lnTo>
                  <a:lnTo>
                    <a:pt x="156" y="617"/>
                  </a:lnTo>
                  <a:lnTo>
                    <a:pt x="177" y="630"/>
                  </a:lnTo>
                  <a:lnTo>
                    <a:pt x="199" y="641"/>
                  </a:lnTo>
                  <a:lnTo>
                    <a:pt x="199" y="641"/>
                  </a:lnTo>
                  <a:lnTo>
                    <a:pt x="207" y="644"/>
                  </a:lnTo>
                  <a:lnTo>
                    <a:pt x="228" y="652"/>
                  </a:lnTo>
                  <a:lnTo>
                    <a:pt x="242" y="657"/>
                  </a:lnTo>
                  <a:lnTo>
                    <a:pt x="259" y="660"/>
                  </a:lnTo>
                  <a:lnTo>
                    <a:pt x="277" y="663"/>
                  </a:lnTo>
                  <a:lnTo>
                    <a:pt x="294" y="663"/>
                  </a:lnTo>
                  <a:lnTo>
                    <a:pt x="294" y="66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72" name="Freeform 112"/>
            <p:cNvSpPr>
              <a:spLocks/>
            </p:cNvSpPr>
            <p:nvPr/>
          </p:nvSpPr>
          <p:spPr bwMode="auto">
            <a:xfrm>
              <a:off x="6632576" y="4486275"/>
              <a:ext cx="411163" cy="415925"/>
            </a:xfrm>
            <a:custGeom>
              <a:avLst/>
              <a:gdLst>
                <a:gd name="T0" fmla="*/ 509 w 518"/>
                <a:gd name="T1" fmla="*/ 323 h 524"/>
                <a:gd name="T2" fmla="*/ 509 w 518"/>
                <a:gd name="T3" fmla="*/ 323 h 524"/>
                <a:gd name="T4" fmla="*/ 502 w 518"/>
                <a:gd name="T5" fmla="*/ 293 h 524"/>
                <a:gd name="T6" fmla="*/ 494 w 518"/>
                <a:gd name="T7" fmla="*/ 263 h 524"/>
                <a:gd name="T8" fmla="*/ 486 w 518"/>
                <a:gd name="T9" fmla="*/ 235 h 524"/>
                <a:gd name="T10" fmla="*/ 475 w 518"/>
                <a:gd name="T11" fmla="*/ 208 h 524"/>
                <a:gd name="T12" fmla="*/ 464 w 518"/>
                <a:gd name="T13" fmla="*/ 181 h 524"/>
                <a:gd name="T14" fmla="*/ 450 w 518"/>
                <a:gd name="T15" fmla="*/ 155 h 524"/>
                <a:gd name="T16" fmla="*/ 433 w 518"/>
                <a:gd name="T17" fmla="*/ 132 h 524"/>
                <a:gd name="T18" fmla="*/ 414 w 518"/>
                <a:gd name="T19" fmla="*/ 111 h 524"/>
                <a:gd name="T20" fmla="*/ 391 w 518"/>
                <a:gd name="T21" fmla="*/ 91 h 524"/>
                <a:gd name="T22" fmla="*/ 366 w 518"/>
                <a:gd name="T23" fmla="*/ 72 h 524"/>
                <a:gd name="T24" fmla="*/ 336 w 518"/>
                <a:gd name="T25" fmla="*/ 54 h 524"/>
                <a:gd name="T26" fmla="*/ 303 w 518"/>
                <a:gd name="T27" fmla="*/ 40 h 524"/>
                <a:gd name="T28" fmla="*/ 263 w 518"/>
                <a:gd name="T29" fmla="*/ 27 h 524"/>
                <a:gd name="T30" fmla="*/ 220 w 518"/>
                <a:gd name="T31" fmla="*/ 16 h 524"/>
                <a:gd name="T32" fmla="*/ 173 w 518"/>
                <a:gd name="T33" fmla="*/ 7 h 524"/>
                <a:gd name="T34" fmla="*/ 119 w 518"/>
                <a:gd name="T35" fmla="*/ 0 h 524"/>
                <a:gd name="T36" fmla="*/ 0 w 518"/>
                <a:gd name="T37" fmla="*/ 524 h 524"/>
                <a:gd name="T38" fmla="*/ 0 w 518"/>
                <a:gd name="T39" fmla="*/ 524 h 524"/>
                <a:gd name="T40" fmla="*/ 67 w 518"/>
                <a:gd name="T41" fmla="*/ 523 h 524"/>
                <a:gd name="T42" fmla="*/ 127 w 518"/>
                <a:gd name="T43" fmla="*/ 521 h 524"/>
                <a:gd name="T44" fmla="*/ 235 w 518"/>
                <a:gd name="T45" fmla="*/ 515 h 524"/>
                <a:gd name="T46" fmla="*/ 323 w 518"/>
                <a:gd name="T47" fmla="*/ 507 h 524"/>
                <a:gd name="T48" fmla="*/ 396 w 518"/>
                <a:gd name="T49" fmla="*/ 497 h 524"/>
                <a:gd name="T50" fmla="*/ 450 w 518"/>
                <a:gd name="T51" fmla="*/ 488 h 524"/>
                <a:gd name="T52" fmla="*/ 488 w 518"/>
                <a:gd name="T53" fmla="*/ 480 h 524"/>
                <a:gd name="T54" fmla="*/ 518 w 518"/>
                <a:gd name="T55" fmla="*/ 474 h 524"/>
                <a:gd name="T56" fmla="*/ 518 w 518"/>
                <a:gd name="T57" fmla="*/ 474 h 524"/>
                <a:gd name="T58" fmla="*/ 516 w 518"/>
                <a:gd name="T59" fmla="*/ 445 h 524"/>
                <a:gd name="T60" fmla="*/ 513 w 518"/>
                <a:gd name="T61" fmla="*/ 398 h 524"/>
                <a:gd name="T62" fmla="*/ 512 w 518"/>
                <a:gd name="T63" fmla="*/ 352 h 524"/>
                <a:gd name="T64" fmla="*/ 509 w 518"/>
                <a:gd name="T65" fmla="*/ 323 h 524"/>
                <a:gd name="T66" fmla="*/ 509 w 518"/>
                <a:gd name="T67" fmla="*/ 323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18" h="524">
                  <a:moveTo>
                    <a:pt x="509" y="323"/>
                  </a:moveTo>
                  <a:lnTo>
                    <a:pt x="509" y="323"/>
                  </a:lnTo>
                  <a:lnTo>
                    <a:pt x="502" y="293"/>
                  </a:lnTo>
                  <a:lnTo>
                    <a:pt x="494" y="263"/>
                  </a:lnTo>
                  <a:lnTo>
                    <a:pt x="486" y="235"/>
                  </a:lnTo>
                  <a:lnTo>
                    <a:pt x="475" y="208"/>
                  </a:lnTo>
                  <a:lnTo>
                    <a:pt x="464" y="181"/>
                  </a:lnTo>
                  <a:lnTo>
                    <a:pt x="450" y="155"/>
                  </a:lnTo>
                  <a:lnTo>
                    <a:pt x="433" y="132"/>
                  </a:lnTo>
                  <a:lnTo>
                    <a:pt x="414" y="111"/>
                  </a:lnTo>
                  <a:lnTo>
                    <a:pt x="391" y="91"/>
                  </a:lnTo>
                  <a:lnTo>
                    <a:pt x="366" y="72"/>
                  </a:lnTo>
                  <a:lnTo>
                    <a:pt x="336" y="54"/>
                  </a:lnTo>
                  <a:lnTo>
                    <a:pt x="303" y="40"/>
                  </a:lnTo>
                  <a:lnTo>
                    <a:pt x="263" y="27"/>
                  </a:lnTo>
                  <a:lnTo>
                    <a:pt x="220" y="16"/>
                  </a:lnTo>
                  <a:lnTo>
                    <a:pt x="173" y="7"/>
                  </a:lnTo>
                  <a:lnTo>
                    <a:pt x="119" y="0"/>
                  </a:lnTo>
                  <a:lnTo>
                    <a:pt x="0" y="524"/>
                  </a:lnTo>
                  <a:lnTo>
                    <a:pt x="0" y="524"/>
                  </a:lnTo>
                  <a:lnTo>
                    <a:pt x="67" y="523"/>
                  </a:lnTo>
                  <a:lnTo>
                    <a:pt x="127" y="521"/>
                  </a:lnTo>
                  <a:lnTo>
                    <a:pt x="235" y="515"/>
                  </a:lnTo>
                  <a:lnTo>
                    <a:pt x="323" y="507"/>
                  </a:lnTo>
                  <a:lnTo>
                    <a:pt x="396" y="497"/>
                  </a:lnTo>
                  <a:lnTo>
                    <a:pt x="450" y="488"/>
                  </a:lnTo>
                  <a:lnTo>
                    <a:pt x="488" y="480"/>
                  </a:lnTo>
                  <a:lnTo>
                    <a:pt x="518" y="474"/>
                  </a:lnTo>
                  <a:lnTo>
                    <a:pt x="518" y="474"/>
                  </a:lnTo>
                  <a:lnTo>
                    <a:pt x="516" y="445"/>
                  </a:lnTo>
                  <a:lnTo>
                    <a:pt x="513" y="398"/>
                  </a:lnTo>
                  <a:lnTo>
                    <a:pt x="512" y="352"/>
                  </a:lnTo>
                  <a:lnTo>
                    <a:pt x="509" y="323"/>
                  </a:lnTo>
                  <a:lnTo>
                    <a:pt x="509" y="3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73" name="Freeform 113"/>
            <p:cNvSpPr>
              <a:spLocks/>
            </p:cNvSpPr>
            <p:nvPr/>
          </p:nvSpPr>
          <p:spPr bwMode="auto">
            <a:xfrm>
              <a:off x="6142038" y="4486275"/>
              <a:ext cx="411163" cy="415925"/>
            </a:xfrm>
            <a:custGeom>
              <a:avLst/>
              <a:gdLst>
                <a:gd name="T0" fmla="*/ 8 w 518"/>
                <a:gd name="T1" fmla="*/ 331 h 524"/>
                <a:gd name="T2" fmla="*/ 8 w 518"/>
                <a:gd name="T3" fmla="*/ 331 h 524"/>
                <a:gd name="T4" fmla="*/ 5 w 518"/>
                <a:gd name="T5" fmla="*/ 358 h 524"/>
                <a:gd name="T6" fmla="*/ 3 w 518"/>
                <a:gd name="T7" fmla="*/ 402 h 524"/>
                <a:gd name="T8" fmla="*/ 1 w 518"/>
                <a:gd name="T9" fmla="*/ 447 h 524"/>
                <a:gd name="T10" fmla="*/ 0 w 518"/>
                <a:gd name="T11" fmla="*/ 474 h 524"/>
                <a:gd name="T12" fmla="*/ 0 w 518"/>
                <a:gd name="T13" fmla="*/ 474 h 524"/>
                <a:gd name="T14" fmla="*/ 6 w 518"/>
                <a:gd name="T15" fmla="*/ 475 h 524"/>
                <a:gd name="T16" fmla="*/ 27 w 518"/>
                <a:gd name="T17" fmla="*/ 482 h 524"/>
                <a:gd name="T18" fmla="*/ 62 w 518"/>
                <a:gd name="T19" fmla="*/ 490 h 524"/>
                <a:gd name="T20" fmla="*/ 114 w 518"/>
                <a:gd name="T21" fmla="*/ 497 h 524"/>
                <a:gd name="T22" fmla="*/ 185 w 518"/>
                <a:gd name="T23" fmla="*/ 507 h 524"/>
                <a:gd name="T24" fmla="*/ 274 w 518"/>
                <a:gd name="T25" fmla="*/ 515 h 524"/>
                <a:gd name="T26" fmla="*/ 326 w 518"/>
                <a:gd name="T27" fmla="*/ 520 h 524"/>
                <a:gd name="T28" fmla="*/ 385 w 518"/>
                <a:gd name="T29" fmla="*/ 521 h 524"/>
                <a:gd name="T30" fmla="*/ 448 w 518"/>
                <a:gd name="T31" fmla="*/ 524 h 524"/>
                <a:gd name="T32" fmla="*/ 518 w 518"/>
                <a:gd name="T33" fmla="*/ 524 h 524"/>
                <a:gd name="T34" fmla="*/ 399 w 518"/>
                <a:gd name="T35" fmla="*/ 0 h 524"/>
                <a:gd name="T36" fmla="*/ 399 w 518"/>
                <a:gd name="T37" fmla="*/ 0 h 524"/>
                <a:gd name="T38" fmla="*/ 343 w 518"/>
                <a:gd name="T39" fmla="*/ 7 h 524"/>
                <a:gd name="T40" fmla="*/ 294 w 518"/>
                <a:gd name="T41" fmla="*/ 16 h 524"/>
                <a:gd name="T42" fmla="*/ 252 w 518"/>
                <a:gd name="T43" fmla="*/ 27 h 524"/>
                <a:gd name="T44" fmla="*/ 212 w 518"/>
                <a:gd name="T45" fmla="*/ 40 h 524"/>
                <a:gd name="T46" fmla="*/ 179 w 518"/>
                <a:gd name="T47" fmla="*/ 56 h 524"/>
                <a:gd name="T48" fmla="*/ 149 w 518"/>
                <a:gd name="T49" fmla="*/ 73 h 524"/>
                <a:gd name="T50" fmla="*/ 122 w 518"/>
                <a:gd name="T51" fmla="*/ 92 h 524"/>
                <a:gd name="T52" fmla="*/ 100 w 518"/>
                <a:gd name="T53" fmla="*/ 113 h 524"/>
                <a:gd name="T54" fmla="*/ 81 w 518"/>
                <a:gd name="T55" fmla="*/ 135 h 524"/>
                <a:gd name="T56" fmla="*/ 65 w 518"/>
                <a:gd name="T57" fmla="*/ 160 h 524"/>
                <a:gd name="T58" fmla="*/ 50 w 518"/>
                <a:gd name="T59" fmla="*/ 186 h 524"/>
                <a:gd name="T60" fmla="*/ 39 w 518"/>
                <a:gd name="T61" fmla="*/ 212 h 524"/>
                <a:gd name="T62" fmla="*/ 30 w 518"/>
                <a:gd name="T63" fmla="*/ 241 h 524"/>
                <a:gd name="T64" fmla="*/ 20 w 518"/>
                <a:gd name="T65" fmla="*/ 269 h 524"/>
                <a:gd name="T66" fmla="*/ 14 w 518"/>
                <a:gd name="T67" fmla="*/ 301 h 524"/>
                <a:gd name="T68" fmla="*/ 8 w 518"/>
                <a:gd name="T69" fmla="*/ 331 h 524"/>
                <a:gd name="T70" fmla="*/ 8 w 518"/>
                <a:gd name="T71" fmla="*/ 331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8" h="524">
                  <a:moveTo>
                    <a:pt x="8" y="331"/>
                  </a:moveTo>
                  <a:lnTo>
                    <a:pt x="8" y="331"/>
                  </a:lnTo>
                  <a:lnTo>
                    <a:pt x="5" y="358"/>
                  </a:lnTo>
                  <a:lnTo>
                    <a:pt x="3" y="402"/>
                  </a:lnTo>
                  <a:lnTo>
                    <a:pt x="1" y="447"/>
                  </a:lnTo>
                  <a:lnTo>
                    <a:pt x="0" y="474"/>
                  </a:lnTo>
                  <a:lnTo>
                    <a:pt x="0" y="474"/>
                  </a:lnTo>
                  <a:lnTo>
                    <a:pt x="6" y="475"/>
                  </a:lnTo>
                  <a:lnTo>
                    <a:pt x="27" y="482"/>
                  </a:lnTo>
                  <a:lnTo>
                    <a:pt x="62" y="490"/>
                  </a:lnTo>
                  <a:lnTo>
                    <a:pt x="114" y="497"/>
                  </a:lnTo>
                  <a:lnTo>
                    <a:pt x="185" y="507"/>
                  </a:lnTo>
                  <a:lnTo>
                    <a:pt x="274" y="515"/>
                  </a:lnTo>
                  <a:lnTo>
                    <a:pt x="326" y="520"/>
                  </a:lnTo>
                  <a:lnTo>
                    <a:pt x="385" y="521"/>
                  </a:lnTo>
                  <a:lnTo>
                    <a:pt x="448" y="524"/>
                  </a:lnTo>
                  <a:lnTo>
                    <a:pt x="518" y="524"/>
                  </a:lnTo>
                  <a:lnTo>
                    <a:pt x="399" y="0"/>
                  </a:lnTo>
                  <a:lnTo>
                    <a:pt x="399" y="0"/>
                  </a:lnTo>
                  <a:lnTo>
                    <a:pt x="343" y="7"/>
                  </a:lnTo>
                  <a:lnTo>
                    <a:pt x="294" y="16"/>
                  </a:lnTo>
                  <a:lnTo>
                    <a:pt x="252" y="27"/>
                  </a:lnTo>
                  <a:lnTo>
                    <a:pt x="212" y="40"/>
                  </a:lnTo>
                  <a:lnTo>
                    <a:pt x="179" y="56"/>
                  </a:lnTo>
                  <a:lnTo>
                    <a:pt x="149" y="73"/>
                  </a:lnTo>
                  <a:lnTo>
                    <a:pt x="122" y="92"/>
                  </a:lnTo>
                  <a:lnTo>
                    <a:pt x="100" y="113"/>
                  </a:lnTo>
                  <a:lnTo>
                    <a:pt x="81" y="135"/>
                  </a:lnTo>
                  <a:lnTo>
                    <a:pt x="65" y="160"/>
                  </a:lnTo>
                  <a:lnTo>
                    <a:pt x="50" y="186"/>
                  </a:lnTo>
                  <a:lnTo>
                    <a:pt x="39" y="212"/>
                  </a:lnTo>
                  <a:lnTo>
                    <a:pt x="30" y="241"/>
                  </a:lnTo>
                  <a:lnTo>
                    <a:pt x="20" y="269"/>
                  </a:lnTo>
                  <a:lnTo>
                    <a:pt x="14" y="301"/>
                  </a:lnTo>
                  <a:lnTo>
                    <a:pt x="8" y="331"/>
                  </a:lnTo>
                  <a:lnTo>
                    <a:pt x="8" y="3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74" name="Freeform 114"/>
            <p:cNvSpPr>
              <a:spLocks/>
            </p:cNvSpPr>
            <p:nvPr/>
          </p:nvSpPr>
          <p:spPr bwMode="auto">
            <a:xfrm>
              <a:off x="6542088" y="4489450"/>
              <a:ext cx="100013" cy="55563"/>
            </a:xfrm>
            <a:custGeom>
              <a:avLst/>
              <a:gdLst>
                <a:gd name="T0" fmla="*/ 63 w 125"/>
                <a:gd name="T1" fmla="*/ 7 h 69"/>
                <a:gd name="T2" fmla="*/ 63 w 125"/>
                <a:gd name="T3" fmla="*/ 7 h 69"/>
                <a:gd name="T4" fmla="*/ 38 w 125"/>
                <a:gd name="T5" fmla="*/ 6 h 69"/>
                <a:gd name="T6" fmla="*/ 19 w 125"/>
                <a:gd name="T7" fmla="*/ 4 h 69"/>
                <a:gd name="T8" fmla="*/ 0 w 125"/>
                <a:gd name="T9" fmla="*/ 0 h 69"/>
                <a:gd name="T10" fmla="*/ 30 w 125"/>
                <a:gd name="T11" fmla="*/ 69 h 69"/>
                <a:gd name="T12" fmla="*/ 96 w 125"/>
                <a:gd name="T13" fmla="*/ 69 h 69"/>
                <a:gd name="T14" fmla="*/ 125 w 125"/>
                <a:gd name="T15" fmla="*/ 0 h 69"/>
                <a:gd name="T16" fmla="*/ 125 w 125"/>
                <a:gd name="T17" fmla="*/ 0 h 69"/>
                <a:gd name="T18" fmla="*/ 108 w 125"/>
                <a:gd name="T19" fmla="*/ 4 h 69"/>
                <a:gd name="T20" fmla="*/ 89 w 125"/>
                <a:gd name="T21" fmla="*/ 6 h 69"/>
                <a:gd name="T22" fmla="*/ 63 w 125"/>
                <a:gd name="T23" fmla="*/ 7 h 69"/>
                <a:gd name="T24" fmla="*/ 63 w 125"/>
                <a:gd name="T25" fmla="*/ 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5" h="69">
                  <a:moveTo>
                    <a:pt x="63" y="7"/>
                  </a:moveTo>
                  <a:lnTo>
                    <a:pt x="63" y="7"/>
                  </a:lnTo>
                  <a:lnTo>
                    <a:pt x="38" y="6"/>
                  </a:lnTo>
                  <a:lnTo>
                    <a:pt x="19" y="4"/>
                  </a:lnTo>
                  <a:lnTo>
                    <a:pt x="0" y="0"/>
                  </a:lnTo>
                  <a:lnTo>
                    <a:pt x="30" y="69"/>
                  </a:lnTo>
                  <a:lnTo>
                    <a:pt x="96" y="69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08" y="4"/>
                  </a:lnTo>
                  <a:lnTo>
                    <a:pt x="89" y="6"/>
                  </a:lnTo>
                  <a:lnTo>
                    <a:pt x="63" y="7"/>
                  </a:lnTo>
                  <a:lnTo>
                    <a:pt x="63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75" name="Freeform 115"/>
            <p:cNvSpPr>
              <a:spLocks/>
            </p:cNvSpPr>
            <p:nvPr/>
          </p:nvSpPr>
          <p:spPr bwMode="auto">
            <a:xfrm>
              <a:off x="6543676" y="4578350"/>
              <a:ext cx="96838" cy="315913"/>
            </a:xfrm>
            <a:custGeom>
              <a:avLst/>
              <a:gdLst>
                <a:gd name="T0" fmla="*/ 122 w 122"/>
                <a:gd name="T1" fmla="*/ 117 h 397"/>
                <a:gd name="T2" fmla="*/ 95 w 122"/>
                <a:gd name="T3" fmla="*/ 0 h 397"/>
                <a:gd name="T4" fmla="*/ 31 w 122"/>
                <a:gd name="T5" fmla="*/ 0 h 397"/>
                <a:gd name="T6" fmla="*/ 0 w 122"/>
                <a:gd name="T7" fmla="*/ 122 h 397"/>
                <a:gd name="T8" fmla="*/ 62 w 122"/>
                <a:gd name="T9" fmla="*/ 397 h 397"/>
                <a:gd name="T10" fmla="*/ 122 w 122"/>
                <a:gd name="T11" fmla="*/ 11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397">
                  <a:moveTo>
                    <a:pt x="122" y="117"/>
                  </a:moveTo>
                  <a:lnTo>
                    <a:pt x="95" y="0"/>
                  </a:lnTo>
                  <a:lnTo>
                    <a:pt x="31" y="0"/>
                  </a:lnTo>
                  <a:lnTo>
                    <a:pt x="0" y="122"/>
                  </a:lnTo>
                  <a:lnTo>
                    <a:pt x="62" y="397"/>
                  </a:lnTo>
                  <a:lnTo>
                    <a:pt x="122" y="1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76" name="Freeform 116"/>
            <p:cNvSpPr>
              <a:spLocks/>
            </p:cNvSpPr>
            <p:nvPr/>
          </p:nvSpPr>
          <p:spPr bwMode="auto">
            <a:xfrm>
              <a:off x="6742113" y="4713288"/>
              <a:ext cx="158750" cy="39688"/>
            </a:xfrm>
            <a:custGeom>
              <a:avLst/>
              <a:gdLst>
                <a:gd name="T0" fmla="*/ 201 w 201"/>
                <a:gd name="T1" fmla="*/ 51 h 51"/>
                <a:gd name="T2" fmla="*/ 0 w 201"/>
                <a:gd name="T3" fmla="*/ 51 h 51"/>
                <a:gd name="T4" fmla="*/ 0 w 201"/>
                <a:gd name="T5" fmla="*/ 0 h 51"/>
                <a:gd name="T6" fmla="*/ 120 w 201"/>
                <a:gd name="T7" fmla="*/ 0 h 51"/>
                <a:gd name="T8" fmla="*/ 201 w 201"/>
                <a:gd name="T9" fmla="*/ 0 h 51"/>
                <a:gd name="T10" fmla="*/ 201 w 201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1" h="51">
                  <a:moveTo>
                    <a:pt x="201" y="51"/>
                  </a:moveTo>
                  <a:lnTo>
                    <a:pt x="0" y="51"/>
                  </a:lnTo>
                  <a:lnTo>
                    <a:pt x="0" y="0"/>
                  </a:lnTo>
                  <a:lnTo>
                    <a:pt x="120" y="0"/>
                  </a:lnTo>
                  <a:lnTo>
                    <a:pt x="201" y="0"/>
                  </a:lnTo>
                  <a:lnTo>
                    <a:pt x="201" y="5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153476" y="2009878"/>
            <a:ext cx="541331" cy="539735"/>
            <a:chOff x="-2058988" y="-1806575"/>
            <a:chExt cx="1076325" cy="1073150"/>
          </a:xfrm>
          <a:solidFill>
            <a:schemeClr val="bg1"/>
          </a:solidFill>
        </p:grpSpPr>
        <p:sp>
          <p:nvSpPr>
            <p:cNvPr id="79" name="Freeform 14"/>
            <p:cNvSpPr>
              <a:spLocks noEditPoints="1"/>
            </p:cNvSpPr>
            <p:nvPr/>
          </p:nvSpPr>
          <p:spPr bwMode="auto">
            <a:xfrm>
              <a:off x="-2058988" y="-1736725"/>
              <a:ext cx="1076325" cy="996950"/>
            </a:xfrm>
            <a:custGeom>
              <a:avLst/>
              <a:gdLst>
                <a:gd name="T0" fmla="*/ 652 w 678"/>
                <a:gd name="T1" fmla="*/ 6 h 628"/>
                <a:gd name="T2" fmla="*/ 646 w 678"/>
                <a:gd name="T3" fmla="*/ 0 h 628"/>
                <a:gd name="T4" fmla="*/ 594 w 678"/>
                <a:gd name="T5" fmla="*/ 36 h 628"/>
                <a:gd name="T6" fmla="*/ 584 w 678"/>
                <a:gd name="T7" fmla="*/ 50 h 628"/>
                <a:gd name="T8" fmla="*/ 582 w 678"/>
                <a:gd name="T9" fmla="*/ 66 h 628"/>
                <a:gd name="T10" fmla="*/ 326 w 678"/>
                <a:gd name="T11" fmla="*/ 292 h 628"/>
                <a:gd name="T12" fmla="*/ 316 w 678"/>
                <a:gd name="T13" fmla="*/ 284 h 628"/>
                <a:gd name="T14" fmla="*/ 294 w 678"/>
                <a:gd name="T15" fmla="*/ 278 h 628"/>
                <a:gd name="T16" fmla="*/ 272 w 678"/>
                <a:gd name="T17" fmla="*/ 278 h 628"/>
                <a:gd name="T18" fmla="*/ 252 w 678"/>
                <a:gd name="T19" fmla="*/ 286 h 628"/>
                <a:gd name="T20" fmla="*/ 22 w 678"/>
                <a:gd name="T21" fmla="*/ 468 h 628"/>
                <a:gd name="T22" fmla="*/ 12 w 678"/>
                <a:gd name="T23" fmla="*/ 478 h 628"/>
                <a:gd name="T24" fmla="*/ 2 w 678"/>
                <a:gd name="T25" fmla="*/ 500 h 628"/>
                <a:gd name="T26" fmla="*/ 2 w 678"/>
                <a:gd name="T27" fmla="*/ 526 h 628"/>
                <a:gd name="T28" fmla="*/ 12 w 678"/>
                <a:gd name="T29" fmla="*/ 552 h 628"/>
                <a:gd name="T30" fmla="*/ 58 w 678"/>
                <a:gd name="T31" fmla="*/ 606 h 628"/>
                <a:gd name="T32" fmla="*/ 70 w 678"/>
                <a:gd name="T33" fmla="*/ 616 h 628"/>
                <a:gd name="T34" fmla="*/ 94 w 678"/>
                <a:gd name="T35" fmla="*/ 626 h 628"/>
                <a:gd name="T36" fmla="*/ 120 w 678"/>
                <a:gd name="T37" fmla="*/ 628 h 628"/>
                <a:gd name="T38" fmla="*/ 144 w 678"/>
                <a:gd name="T39" fmla="*/ 620 h 628"/>
                <a:gd name="T40" fmla="*/ 348 w 678"/>
                <a:gd name="T41" fmla="*/ 406 h 628"/>
                <a:gd name="T42" fmla="*/ 356 w 678"/>
                <a:gd name="T43" fmla="*/ 398 h 628"/>
                <a:gd name="T44" fmla="*/ 366 w 678"/>
                <a:gd name="T45" fmla="*/ 378 h 628"/>
                <a:gd name="T46" fmla="*/ 370 w 678"/>
                <a:gd name="T47" fmla="*/ 358 h 628"/>
                <a:gd name="T48" fmla="*/ 364 w 678"/>
                <a:gd name="T49" fmla="*/ 336 h 628"/>
                <a:gd name="T50" fmla="*/ 354 w 678"/>
                <a:gd name="T51" fmla="*/ 322 h 628"/>
                <a:gd name="T52" fmla="*/ 606 w 678"/>
                <a:gd name="T53" fmla="*/ 92 h 628"/>
                <a:gd name="T54" fmla="*/ 622 w 678"/>
                <a:gd name="T55" fmla="*/ 90 h 628"/>
                <a:gd name="T56" fmla="*/ 636 w 678"/>
                <a:gd name="T57" fmla="*/ 82 h 628"/>
                <a:gd name="T58" fmla="*/ 678 w 678"/>
                <a:gd name="T59" fmla="*/ 34 h 628"/>
                <a:gd name="T60" fmla="*/ 670 w 678"/>
                <a:gd name="T61" fmla="*/ 26 h 628"/>
                <a:gd name="T62" fmla="*/ 64 w 678"/>
                <a:gd name="T63" fmla="*/ 488 h 628"/>
                <a:gd name="T64" fmla="*/ 54 w 678"/>
                <a:gd name="T65" fmla="*/ 492 h 628"/>
                <a:gd name="T66" fmla="*/ 52 w 678"/>
                <a:gd name="T67" fmla="*/ 490 h 628"/>
                <a:gd name="T68" fmla="*/ 52 w 678"/>
                <a:gd name="T69" fmla="*/ 484 h 628"/>
                <a:gd name="T70" fmla="*/ 222 w 678"/>
                <a:gd name="T71" fmla="*/ 330 h 628"/>
                <a:gd name="T72" fmla="*/ 230 w 678"/>
                <a:gd name="T73" fmla="*/ 326 h 628"/>
                <a:gd name="T74" fmla="*/ 236 w 678"/>
                <a:gd name="T75" fmla="*/ 328 h 628"/>
                <a:gd name="T76" fmla="*/ 236 w 678"/>
                <a:gd name="T77" fmla="*/ 330 h 628"/>
                <a:gd name="T78" fmla="*/ 230 w 678"/>
                <a:gd name="T79" fmla="*/ 340 h 628"/>
                <a:gd name="T80" fmla="*/ 100 w 678"/>
                <a:gd name="T81" fmla="*/ 542 h 628"/>
                <a:gd name="T82" fmla="*/ 96 w 678"/>
                <a:gd name="T83" fmla="*/ 544 h 628"/>
                <a:gd name="T84" fmla="*/ 88 w 678"/>
                <a:gd name="T85" fmla="*/ 544 h 628"/>
                <a:gd name="T86" fmla="*/ 84 w 678"/>
                <a:gd name="T87" fmla="*/ 542 h 628"/>
                <a:gd name="T88" fmla="*/ 82 w 678"/>
                <a:gd name="T89" fmla="*/ 536 h 628"/>
                <a:gd name="T90" fmla="*/ 86 w 678"/>
                <a:gd name="T91" fmla="*/ 528 h 628"/>
                <a:gd name="T92" fmla="*/ 252 w 678"/>
                <a:gd name="T93" fmla="*/ 376 h 628"/>
                <a:gd name="T94" fmla="*/ 260 w 678"/>
                <a:gd name="T95" fmla="*/ 374 h 628"/>
                <a:gd name="T96" fmla="*/ 266 w 678"/>
                <a:gd name="T97" fmla="*/ 376 h 628"/>
                <a:gd name="T98" fmla="*/ 268 w 678"/>
                <a:gd name="T99" fmla="*/ 380 h 628"/>
                <a:gd name="T100" fmla="*/ 268 w 678"/>
                <a:gd name="T101" fmla="*/ 388 h 628"/>
                <a:gd name="T102" fmla="*/ 100 w 678"/>
                <a:gd name="T103" fmla="*/ 542 h 628"/>
                <a:gd name="T104" fmla="*/ 148 w 678"/>
                <a:gd name="T105" fmla="*/ 576 h 628"/>
                <a:gd name="T106" fmla="*/ 140 w 678"/>
                <a:gd name="T107" fmla="*/ 580 h 628"/>
                <a:gd name="T108" fmla="*/ 134 w 678"/>
                <a:gd name="T109" fmla="*/ 580 h 628"/>
                <a:gd name="T110" fmla="*/ 132 w 678"/>
                <a:gd name="T111" fmla="*/ 578 h 628"/>
                <a:gd name="T112" fmla="*/ 138 w 678"/>
                <a:gd name="T113" fmla="*/ 568 h 628"/>
                <a:gd name="T114" fmla="*/ 298 w 678"/>
                <a:gd name="T115" fmla="*/ 416 h 628"/>
                <a:gd name="T116" fmla="*/ 310 w 678"/>
                <a:gd name="T117" fmla="*/ 410 h 628"/>
                <a:gd name="T118" fmla="*/ 312 w 678"/>
                <a:gd name="T119" fmla="*/ 412 h 628"/>
                <a:gd name="T120" fmla="*/ 314 w 678"/>
                <a:gd name="T121" fmla="*/ 416 h 628"/>
                <a:gd name="T122" fmla="*/ 308 w 678"/>
                <a:gd name="T123" fmla="*/ 424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8" h="628">
                  <a:moveTo>
                    <a:pt x="670" y="26"/>
                  </a:moveTo>
                  <a:lnTo>
                    <a:pt x="652" y="6"/>
                  </a:lnTo>
                  <a:lnTo>
                    <a:pt x="652" y="6"/>
                  </a:lnTo>
                  <a:lnTo>
                    <a:pt x="646" y="0"/>
                  </a:lnTo>
                  <a:lnTo>
                    <a:pt x="594" y="36"/>
                  </a:lnTo>
                  <a:lnTo>
                    <a:pt x="594" y="36"/>
                  </a:lnTo>
                  <a:lnTo>
                    <a:pt x="588" y="42"/>
                  </a:lnTo>
                  <a:lnTo>
                    <a:pt x="584" y="50"/>
                  </a:lnTo>
                  <a:lnTo>
                    <a:pt x="582" y="58"/>
                  </a:lnTo>
                  <a:lnTo>
                    <a:pt x="582" y="66"/>
                  </a:lnTo>
                  <a:lnTo>
                    <a:pt x="330" y="296"/>
                  </a:lnTo>
                  <a:lnTo>
                    <a:pt x="326" y="292"/>
                  </a:lnTo>
                  <a:lnTo>
                    <a:pt x="326" y="292"/>
                  </a:lnTo>
                  <a:lnTo>
                    <a:pt x="316" y="284"/>
                  </a:lnTo>
                  <a:lnTo>
                    <a:pt x="306" y="280"/>
                  </a:lnTo>
                  <a:lnTo>
                    <a:pt x="294" y="278"/>
                  </a:lnTo>
                  <a:lnTo>
                    <a:pt x="282" y="278"/>
                  </a:lnTo>
                  <a:lnTo>
                    <a:pt x="272" y="278"/>
                  </a:lnTo>
                  <a:lnTo>
                    <a:pt x="260" y="282"/>
                  </a:lnTo>
                  <a:lnTo>
                    <a:pt x="252" y="286"/>
                  </a:lnTo>
                  <a:lnTo>
                    <a:pt x="246" y="292"/>
                  </a:lnTo>
                  <a:lnTo>
                    <a:pt x="22" y="468"/>
                  </a:lnTo>
                  <a:lnTo>
                    <a:pt x="22" y="468"/>
                  </a:lnTo>
                  <a:lnTo>
                    <a:pt x="12" y="478"/>
                  </a:lnTo>
                  <a:lnTo>
                    <a:pt x="6" y="488"/>
                  </a:lnTo>
                  <a:lnTo>
                    <a:pt x="2" y="500"/>
                  </a:lnTo>
                  <a:lnTo>
                    <a:pt x="0" y="514"/>
                  </a:lnTo>
                  <a:lnTo>
                    <a:pt x="2" y="526"/>
                  </a:lnTo>
                  <a:lnTo>
                    <a:pt x="6" y="540"/>
                  </a:lnTo>
                  <a:lnTo>
                    <a:pt x="12" y="552"/>
                  </a:lnTo>
                  <a:lnTo>
                    <a:pt x="20" y="562"/>
                  </a:lnTo>
                  <a:lnTo>
                    <a:pt x="58" y="606"/>
                  </a:lnTo>
                  <a:lnTo>
                    <a:pt x="58" y="606"/>
                  </a:lnTo>
                  <a:lnTo>
                    <a:pt x="70" y="616"/>
                  </a:lnTo>
                  <a:lnTo>
                    <a:pt x="82" y="622"/>
                  </a:lnTo>
                  <a:lnTo>
                    <a:pt x="94" y="626"/>
                  </a:lnTo>
                  <a:lnTo>
                    <a:pt x="106" y="628"/>
                  </a:lnTo>
                  <a:lnTo>
                    <a:pt x="120" y="628"/>
                  </a:lnTo>
                  <a:lnTo>
                    <a:pt x="132" y="626"/>
                  </a:lnTo>
                  <a:lnTo>
                    <a:pt x="144" y="620"/>
                  </a:lnTo>
                  <a:lnTo>
                    <a:pt x="154" y="612"/>
                  </a:lnTo>
                  <a:lnTo>
                    <a:pt x="348" y="406"/>
                  </a:lnTo>
                  <a:lnTo>
                    <a:pt x="348" y="406"/>
                  </a:lnTo>
                  <a:lnTo>
                    <a:pt x="356" y="398"/>
                  </a:lnTo>
                  <a:lnTo>
                    <a:pt x="362" y="390"/>
                  </a:lnTo>
                  <a:lnTo>
                    <a:pt x="366" y="378"/>
                  </a:lnTo>
                  <a:lnTo>
                    <a:pt x="370" y="368"/>
                  </a:lnTo>
                  <a:lnTo>
                    <a:pt x="370" y="358"/>
                  </a:lnTo>
                  <a:lnTo>
                    <a:pt x="368" y="346"/>
                  </a:lnTo>
                  <a:lnTo>
                    <a:pt x="364" y="336"/>
                  </a:lnTo>
                  <a:lnTo>
                    <a:pt x="356" y="326"/>
                  </a:lnTo>
                  <a:lnTo>
                    <a:pt x="354" y="322"/>
                  </a:lnTo>
                  <a:lnTo>
                    <a:pt x="606" y="92"/>
                  </a:lnTo>
                  <a:lnTo>
                    <a:pt x="606" y="92"/>
                  </a:lnTo>
                  <a:lnTo>
                    <a:pt x="614" y="92"/>
                  </a:lnTo>
                  <a:lnTo>
                    <a:pt x="622" y="90"/>
                  </a:lnTo>
                  <a:lnTo>
                    <a:pt x="630" y="86"/>
                  </a:lnTo>
                  <a:lnTo>
                    <a:pt x="636" y="82"/>
                  </a:lnTo>
                  <a:lnTo>
                    <a:pt x="678" y="34"/>
                  </a:lnTo>
                  <a:lnTo>
                    <a:pt x="678" y="34"/>
                  </a:lnTo>
                  <a:lnTo>
                    <a:pt x="670" y="26"/>
                  </a:lnTo>
                  <a:lnTo>
                    <a:pt x="670" y="26"/>
                  </a:lnTo>
                  <a:close/>
                  <a:moveTo>
                    <a:pt x="64" y="488"/>
                  </a:moveTo>
                  <a:lnTo>
                    <a:pt x="64" y="488"/>
                  </a:lnTo>
                  <a:lnTo>
                    <a:pt x="56" y="492"/>
                  </a:lnTo>
                  <a:lnTo>
                    <a:pt x="54" y="492"/>
                  </a:lnTo>
                  <a:lnTo>
                    <a:pt x="52" y="490"/>
                  </a:lnTo>
                  <a:lnTo>
                    <a:pt x="52" y="490"/>
                  </a:lnTo>
                  <a:lnTo>
                    <a:pt x="50" y="488"/>
                  </a:lnTo>
                  <a:lnTo>
                    <a:pt x="52" y="484"/>
                  </a:lnTo>
                  <a:lnTo>
                    <a:pt x="58" y="478"/>
                  </a:lnTo>
                  <a:lnTo>
                    <a:pt x="222" y="330"/>
                  </a:lnTo>
                  <a:lnTo>
                    <a:pt x="222" y="330"/>
                  </a:lnTo>
                  <a:lnTo>
                    <a:pt x="230" y="326"/>
                  </a:lnTo>
                  <a:lnTo>
                    <a:pt x="234" y="326"/>
                  </a:lnTo>
                  <a:lnTo>
                    <a:pt x="236" y="328"/>
                  </a:lnTo>
                  <a:lnTo>
                    <a:pt x="236" y="328"/>
                  </a:lnTo>
                  <a:lnTo>
                    <a:pt x="236" y="330"/>
                  </a:lnTo>
                  <a:lnTo>
                    <a:pt x="236" y="334"/>
                  </a:lnTo>
                  <a:lnTo>
                    <a:pt x="230" y="340"/>
                  </a:lnTo>
                  <a:lnTo>
                    <a:pt x="64" y="488"/>
                  </a:lnTo>
                  <a:close/>
                  <a:moveTo>
                    <a:pt x="100" y="542"/>
                  </a:moveTo>
                  <a:lnTo>
                    <a:pt x="100" y="542"/>
                  </a:lnTo>
                  <a:lnTo>
                    <a:pt x="96" y="544"/>
                  </a:lnTo>
                  <a:lnTo>
                    <a:pt x="92" y="546"/>
                  </a:lnTo>
                  <a:lnTo>
                    <a:pt x="88" y="544"/>
                  </a:lnTo>
                  <a:lnTo>
                    <a:pt x="84" y="542"/>
                  </a:lnTo>
                  <a:lnTo>
                    <a:pt x="84" y="542"/>
                  </a:lnTo>
                  <a:lnTo>
                    <a:pt x="82" y="540"/>
                  </a:lnTo>
                  <a:lnTo>
                    <a:pt x="82" y="536"/>
                  </a:lnTo>
                  <a:lnTo>
                    <a:pt x="84" y="532"/>
                  </a:lnTo>
                  <a:lnTo>
                    <a:pt x="86" y="528"/>
                  </a:lnTo>
                  <a:lnTo>
                    <a:pt x="252" y="376"/>
                  </a:lnTo>
                  <a:lnTo>
                    <a:pt x="252" y="376"/>
                  </a:lnTo>
                  <a:lnTo>
                    <a:pt x="256" y="374"/>
                  </a:lnTo>
                  <a:lnTo>
                    <a:pt x="260" y="374"/>
                  </a:lnTo>
                  <a:lnTo>
                    <a:pt x="264" y="374"/>
                  </a:lnTo>
                  <a:lnTo>
                    <a:pt x="266" y="376"/>
                  </a:lnTo>
                  <a:lnTo>
                    <a:pt x="266" y="376"/>
                  </a:lnTo>
                  <a:lnTo>
                    <a:pt x="268" y="380"/>
                  </a:lnTo>
                  <a:lnTo>
                    <a:pt x="270" y="384"/>
                  </a:lnTo>
                  <a:lnTo>
                    <a:pt x="268" y="388"/>
                  </a:lnTo>
                  <a:lnTo>
                    <a:pt x="266" y="392"/>
                  </a:lnTo>
                  <a:lnTo>
                    <a:pt x="100" y="542"/>
                  </a:lnTo>
                  <a:close/>
                  <a:moveTo>
                    <a:pt x="308" y="424"/>
                  </a:moveTo>
                  <a:lnTo>
                    <a:pt x="148" y="576"/>
                  </a:lnTo>
                  <a:lnTo>
                    <a:pt x="148" y="576"/>
                  </a:lnTo>
                  <a:lnTo>
                    <a:pt x="140" y="580"/>
                  </a:lnTo>
                  <a:lnTo>
                    <a:pt x="136" y="580"/>
                  </a:lnTo>
                  <a:lnTo>
                    <a:pt x="134" y="580"/>
                  </a:lnTo>
                  <a:lnTo>
                    <a:pt x="134" y="580"/>
                  </a:lnTo>
                  <a:lnTo>
                    <a:pt x="132" y="578"/>
                  </a:lnTo>
                  <a:lnTo>
                    <a:pt x="132" y="574"/>
                  </a:lnTo>
                  <a:lnTo>
                    <a:pt x="138" y="568"/>
                  </a:lnTo>
                  <a:lnTo>
                    <a:pt x="298" y="416"/>
                  </a:lnTo>
                  <a:lnTo>
                    <a:pt x="298" y="416"/>
                  </a:lnTo>
                  <a:lnTo>
                    <a:pt x="306" y="410"/>
                  </a:lnTo>
                  <a:lnTo>
                    <a:pt x="310" y="410"/>
                  </a:lnTo>
                  <a:lnTo>
                    <a:pt x="312" y="412"/>
                  </a:lnTo>
                  <a:lnTo>
                    <a:pt x="312" y="412"/>
                  </a:lnTo>
                  <a:lnTo>
                    <a:pt x="314" y="414"/>
                  </a:lnTo>
                  <a:lnTo>
                    <a:pt x="314" y="416"/>
                  </a:lnTo>
                  <a:lnTo>
                    <a:pt x="308" y="424"/>
                  </a:lnTo>
                  <a:lnTo>
                    <a:pt x="308" y="4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0" name="Freeform 15"/>
            <p:cNvSpPr>
              <a:spLocks noEditPoints="1"/>
            </p:cNvSpPr>
            <p:nvPr/>
          </p:nvSpPr>
          <p:spPr bwMode="auto">
            <a:xfrm>
              <a:off x="-2043113" y="-1806575"/>
              <a:ext cx="577850" cy="508000"/>
            </a:xfrm>
            <a:custGeom>
              <a:avLst/>
              <a:gdLst>
                <a:gd name="T0" fmla="*/ 52 w 364"/>
                <a:gd name="T1" fmla="*/ 214 h 320"/>
                <a:gd name="T2" fmla="*/ 80 w 364"/>
                <a:gd name="T3" fmla="*/ 232 h 320"/>
                <a:gd name="T4" fmla="*/ 102 w 364"/>
                <a:gd name="T5" fmla="*/ 242 h 320"/>
                <a:gd name="T6" fmla="*/ 154 w 364"/>
                <a:gd name="T7" fmla="*/ 254 h 320"/>
                <a:gd name="T8" fmla="*/ 172 w 364"/>
                <a:gd name="T9" fmla="*/ 258 h 320"/>
                <a:gd name="T10" fmla="*/ 184 w 364"/>
                <a:gd name="T11" fmla="*/ 264 h 320"/>
                <a:gd name="T12" fmla="*/ 208 w 364"/>
                <a:gd name="T13" fmla="*/ 284 h 320"/>
                <a:gd name="T14" fmla="*/ 234 w 364"/>
                <a:gd name="T15" fmla="*/ 312 h 320"/>
                <a:gd name="T16" fmla="*/ 244 w 364"/>
                <a:gd name="T17" fmla="*/ 308 h 320"/>
                <a:gd name="T18" fmla="*/ 264 w 364"/>
                <a:gd name="T19" fmla="*/ 304 h 320"/>
                <a:gd name="T20" fmla="*/ 274 w 364"/>
                <a:gd name="T21" fmla="*/ 304 h 320"/>
                <a:gd name="T22" fmla="*/ 296 w 364"/>
                <a:gd name="T23" fmla="*/ 308 h 320"/>
                <a:gd name="T24" fmla="*/ 312 w 364"/>
                <a:gd name="T25" fmla="*/ 320 h 320"/>
                <a:gd name="T26" fmla="*/ 302 w 364"/>
                <a:gd name="T27" fmla="*/ 224 h 320"/>
                <a:gd name="T28" fmla="*/ 282 w 364"/>
                <a:gd name="T29" fmla="*/ 202 h 320"/>
                <a:gd name="T30" fmla="*/ 272 w 364"/>
                <a:gd name="T31" fmla="*/ 182 h 320"/>
                <a:gd name="T32" fmla="*/ 270 w 364"/>
                <a:gd name="T33" fmla="*/ 174 h 320"/>
                <a:gd name="T34" fmla="*/ 266 w 364"/>
                <a:gd name="T35" fmla="*/ 156 h 320"/>
                <a:gd name="T36" fmla="*/ 262 w 364"/>
                <a:gd name="T37" fmla="*/ 132 h 320"/>
                <a:gd name="T38" fmla="*/ 250 w 364"/>
                <a:gd name="T39" fmla="*/ 92 h 320"/>
                <a:gd name="T40" fmla="*/ 236 w 364"/>
                <a:gd name="T41" fmla="*/ 68 h 320"/>
                <a:gd name="T42" fmla="*/ 228 w 364"/>
                <a:gd name="T43" fmla="*/ 56 h 320"/>
                <a:gd name="T44" fmla="*/ 208 w 364"/>
                <a:gd name="T45" fmla="*/ 42 h 320"/>
                <a:gd name="T46" fmla="*/ 156 w 364"/>
                <a:gd name="T47" fmla="*/ 18 h 320"/>
                <a:gd name="T48" fmla="*/ 100 w 364"/>
                <a:gd name="T49" fmla="*/ 4 h 320"/>
                <a:gd name="T50" fmla="*/ 60 w 364"/>
                <a:gd name="T51" fmla="*/ 0 h 320"/>
                <a:gd name="T52" fmla="*/ 48 w 364"/>
                <a:gd name="T53" fmla="*/ 4 h 320"/>
                <a:gd name="T54" fmla="*/ 142 w 364"/>
                <a:gd name="T55" fmla="*/ 126 h 320"/>
                <a:gd name="T56" fmla="*/ 18 w 364"/>
                <a:gd name="T57" fmla="*/ 30 h 320"/>
                <a:gd name="T58" fmla="*/ 4 w 364"/>
                <a:gd name="T59" fmla="*/ 44 h 320"/>
                <a:gd name="T60" fmla="*/ 2 w 364"/>
                <a:gd name="T61" fmla="*/ 50 h 320"/>
                <a:gd name="T62" fmla="*/ 2 w 364"/>
                <a:gd name="T63" fmla="*/ 88 h 320"/>
                <a:gd name="T64" fmla="*/ 12 w 364"/>
                <a:gd name="T65" fmla="*/ 142 h 320"/>
                <a:gd name="T66" fmla="*/ 28 w 364"/>
                <a:gd name="T67" fmla="*/ 182 h 320"/>
                <a:gd name="T68" fmla="*/ 42 w 364"/>
                <a:gd name="T69" fmla="*/ 204 h 320"/>
                <a:gd name="T70" fmla="*/ 50 w 364"/>
                <a:gd name="T71" fmla="*/ 212 h 320"/>
                <a:gd name="T72" fmla="*/ 180 w 364"/>
                <a:gd name="T73" fmla="*/ 154 h 320"/>
                <a:gd name="T74" fmla="*/ 188 w 364"/>
                <a:gd name="T75" fmla="*/ 150 h 320"/>
                <a:gd name="T76" fmla="*/ 206 w 364"/>
                <a:gd name="T77" fmla="*/ 152 h 320"/>
                <a:gd name="T78" fmla="*/ 214 w 364"/>
                <a:gd name="T79" fmla="*/ 160 h 320"/>
                <a:gd name="T80" fmla="*/ 222 w 364"/>
                <a:gd name="T81" fmla="*/ 176 h 320"/>
                <a:gd name="T82" fmla="*/ 216 w 364"/>
                <a:gd name="T83" fmla="*/ 192 h 320"/>
                <a:gd name="T84" fmla="*/ 190 w 364"/>
                <a:gd name="T85" fmla="*/ 214 h 320"/>
                <a:gd name="T86" fmla="*/ 174 w 364"/>
                <a:gd name="T87" fmla="*/ 218 h 320"/>
                <a:gd name="T88" fmla="*/ 158 w 364"/>
                <a:gd name="T89" fmla="*/ 208 h 320"/>
                <a:gd name="T90" fmla="*/ 152 w 364"/>
                <a:gd name="T91" fmla="*/ 200 h 320"/>
                <a:gd name="T92" fmla="*/ 150 w 364"/>
                <a:gd name="T93" fmla="*/ 182 h 320"/>
                <a:gd name="T94" fmla="*/ 154 w 364"/>
                <a:gd name="T95" fmla="*/ 17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4" h="320">
                  <a:moveTo>
                    <a:pt x="50" y="212"/>
                  </a:moveTo>
                  <a:lnTo>
                    <a:pt x="52" y="214"/>
                  </a:lnTo>
                  <a:lnTo>
                    <a:pt x="52" y="214"/>
                  </a:lnTo>
                  <a:lnTo>
                    <a:pt x="80" y="232"/>
                  </a:lnTo>
                  <a:lnTo>
                    <a:pt x="92" y="238"/>
                  </a:lnTo>
                  <a:lnTo>
                    <a:pt x="102" y="242"/>
                  </a:lnTo>
                  <a:lnTo>
                    <a:pt x="126" y="248"/>
                  </a:lnTo>
                  <a:lnTo>
                    <a:pt x="154" y="254"/>
                  </a:lnTo>
                  <a:lnTo>
                    <a:pt x="154" y="254"/>
                  </a:lnTo>
                  <a:lnTo>
                    <a:pt x="172" y="258"/>
                  </a:lnTo>
                  <a:lnTo>
                    <a:pt x="172" y="258"/>
                  </a:lnTo>
                  <a:lnTo>
                    <a:pt x="184" y="264"/>
                  </a:lnTo>
                  <a:lnTo>
                    <a:pt x="196" y="274"/>
                  </a:lnTo>
                  <a:lnTo>
                    <a:pt x="208" y="284"/>
                  </a:lnTo>
                  <a:lnTo>
                    <a:pt x="220" y="296"/>
                  </a:lnTo>
                  <a:lnTo>
                    <a:pt x="234" y="312"/>
                  </a:lnTo>
                  <a:lnTo>
                    <a:pt x="234" y="312"/>
                  </a:lnTo>
                  <a:lnTo>
                    <a:pt x="244" y="308"/>
                  </a:lnTo>
                  <a:lnTo>
                    <a:pt x="254" y="306"/>
                  </a:lnTo>
                  <a:lnTo>
                    <a:pt x="264" y="304"/>
                  </a:lnTo>
                  <a:lnTo>
                    <a:pt x="274" y="304"/>
                  </a:lnTo>
                  <a:lnTo>
                    <a:pt x="274" y="304"/>
                  </a:lnTo>
                  <a:lnTo>
                    <a:pt x="284" y="304"/>
                  </a:lnTo>
                  <a:lnTo>
                    <a:pt x="296" y="308"/>
                  </a:lnTo>
                  <a:lnTo>
                    <a:pt x="304" y="312"/>
                  </a:lnTo>
                  <a:lnTo>
                    <a:pt x="312" y="320"/>
                  </a:lnTo>
                  <a:lnTo>
                    <a:pt x="364" y="272"/>
                  </a:lnTo>
                  <a:lnTo>
                    <a:pt x="302" y="224"/>
                  </a:lnTo>
                  <a:lnTo>
                    <a:pt x="302" y="224"/>
                  </a:lnTo>
                  <a:lnTo>
                    <a:pt x="282" y="202"/>
                  </a:lnTo>
                  <a:lnTo>
                    <a:pt x="274" y="190"/>
                  </a:lnTo>
                  <a:lnTo>
                    <a:pt x="272" y="182"/>
                  </a:lnTo>
                  <a:lnTo>
                    <a:pt x="270" y="174"/>
                  </a:lnTo>
                  <a:lnTo>
                    <a:pt x="270" y="174"/>
                  </a:lnTo>
                  <a:lnTo>
                    <a:pt x="268" y="166"/>
                  </a:lnTo>
                  <a:lnTo>
                    <a:pt x="266" y="156"/>
                  </a:lnTo>
                  <a:lnTo>
                    <a:pt x="266" y="156"/>
                  </a:lnTo>
                  <a:lnTo>
                    <a:pt x="262" y="132"/>
                  </a:lnTo>
                  <a:lnTo>
                    <a:pt x="256" y="106"/>
                  </a:lnTo>
                  <a:lnTo>
                    <a:pt x="250" y="92"/>
                  </a:lnTo>
                  <a:lnTo>
                    <a:pt x="244" y="80"/>
                  </a:lnTo>
                  <a:lnTo>
                    <a:pt x="236" y="68"/>
                  </a:lnTo>
                  <a:lnTo>
                    <a:pt x="228" y="56"/>
                  </a:lnTo>
                  <a:lnTo>
                    <a:pt x="228" y="56"/>
                  </a:lnTo>
                  <a:lnTo>
                    <a:pt x="220" y="48"/>
                  </a:lnTo>
                  <a:lnTo>
                    <a:pt x="208" y="42"/>
                  </a:lnTo>
                  <a:lnTo>
                    <a:pt x="184" y="28"/>
                  </a:lnTo>
                  <a:lnTo>
                    <a:pt x="156" y="18"/>
                  </a:lnTo>
                  <a:lnTo>
                    <a:pt x="128" y="10"/>
                  </a:lnTo>
                  <a:lnTo>
                    <a:pt x="100" y="4"/>
                  </a:lnTo>
                  <a:lnTo>
                    <a:pt x="76" y="0"/>
                  </a:lnTo>
                  <a:lnTo>
                    <a:pt x="60" y="0"/>
                  </a:lnTo>
                  <a:lnTo>
                    <a:pt x="52" y="0"/>
                  </a:lnTo>
                  <a:lnTo>
                    <a:pt x="48" y="4"/>
                  </a:lnTo>
                  <a:lnTo>
                    <a:pt x="36" y="14"/>
                  </a:lnTo>
                  <a:lnTo>
                    <a:pt x="142" y="126"/>
                  </a:lnTo>
                  <a:lnTo>
                    <a:pt x="124" y="142"/>
                  </a:lnTo>
                  <a:lnTo>
                    <a:pt x="18" y="30"/>
                  </a:lnTo>
                  <a:lnTo>
                    <a:pt x="10" y="38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2" y="50"/>
                  </a:lnTo>
                  <a:lnTo>
                    <a:pt x="0" y="66"/>
                  </a:lnTo>
                  <a:lnTo>
                    <a:pt x="2" y="88"/>
                  </a:lnTo>
                  <a:lnTo>
                    <a:pt x="6" y="114"/>
                  </a:lnTo>
                  <a:lnTo>
                    <a:pt x="12" y="142"/>
                  </a:lnTo>
                  <a:lnTo>
                    <a:pt x="22" y="170"/>
                  </a:lnTo>
                  <a:lnTo>
                    <a:pt x="28" y="182"/>
                  </a:lnTo>
                  <a:lnTo>
                    <a:pt x="34" y="194"/>
                  </a:lnTo>
                  <a:lnTo>
                    <a:pt x="42" y="204"/>
                  </a:lnTo>
                  <a:lnTo>
                    <a:pt x="50" y="212"/>
                  </a:lnTo>
                  <a:lnTo>
                    <a:pt x="50" y="212"/>
                  </a:lnTo>
                  <a:close/>
                  <a:moveTo>
                    <a:pt x="154" y="176"/>
                  </a:moveTo>
                  <a:lnTo>
                    <a:pt x="180" y="154"/>
                  </a:lnTo>
                  <a:lnTo>
                    <a:pt x="180" y="154"/>
                  </a:lnTo>
                  <a:lnTo>
                    <a:pt x="188" y="150"/>
                  </a:lnTo>
                  <a:lnTo>
                    <a:pt x="196" y="150"/>
                  </a:lnTo>
                  <a:lnTo>
                    <a:pt x="206" y="152"/>
                  </a:lnTo>
                  <a:lnTo>
                    <a:pt x="214" y="160"/>
                  </a:lnTo>
                  <a:lnTo>
                    <a:pt x="214" y="160"/>
                  </a:lnTo>
                  <a:lnTo>
                    <a:pt x="220" y="168"/>
                  </a:lnTo>
                  <a:lnTo>
                    <a:pt x="222" y="176"/>
                  </a:lnTo>
                  <a:lnTo>
                    <a:pt x="220" y="184"/>
                  </a:lnTo>
                  <a:lnTo>
                    <a:pt x="216" y="192"/>
                  </a:lnTo>
                  <a:lnTo>
                    <a:pt x="190" y="214"/>
                  </a:lnTo>
                  <a:lnTo>
                    <a:pt x="190" y="214"/>
                  </a:lnTo>
                  <a:lnTo>
                    <a:pt x="184" y="218"/>
                  </a:lnTo>
                  <a:lnTo>
                    <a:pt x="174" y="218"/>
                  </a:lnTo>
                  <a:lnTo>
                    <a:pt x="166" y="214"/>
                  </a:lnTo>
                  <a:lnTo>
                    <a:pt x="158" y="208"/>
                  </a:lnTo>
                  <a:lnTo>
                    <a:pt x="158" y="208"/>
                  </a:lnTo>
                  <a:lnTo>
                    <a:pt x="152" y="200"/>
                  </a:lnTo>
                  <a:lnTo>
                    <a:pt x="150" y="192"/>
                  </a:lnTo>
                  <a:lnTo>
                    <a:pt x="150" y="182"/>
                  </a:lnTo>
                  <a:lnTo>
                    <a:pt x="154" y="176"/>
                  </a:lnTo>
                  <a:lnTo>
                    <a:pt x="154" y="1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1" name="Freeform 16"/>
            <p:cNvSpPr>
              <a:spLocks noEditPoints="1"/>
            </p:cNvSpPr>
            <p:nvPr/>
          </p:nvSpPr>
          <p:spPr bwMode="auto">
            <a:xfrm>
              <a:off x="-1481138" y="-1285875"/>
              <a:ext cx="492125" cy="552450"/>
            </a:xfrm>
            <a:custGeom>
              <a:avLst/>
              <a:gdLst>
                <a:gd name="T0" fmla="*/ 64 w 310"/>
                <a:gd name="T1" fmla="*/ 0 h 348"/>
                <a:gd name="T2" fmla="*/ 8 w 310"/>
                <a:gd name="T3" fmla="*/ 50 h 348"/>
                <a:gd name="T4" fmla="*/ 20 w 310"/>
                <a:gd name="T5" fmla="*/ 68 h 348"/>
                <a:gd name="T6" fmla="*/ 22 w 310"/>
                <a:gd name="T7" fmla="*/ 90 h 348"/>
                <a:gd name="T8" fmla="*/ 20 w 310"/>
                <a:gd name="T9" fmla="*/ 104 h 348"/>
                <a:gd name="T10" fmla="*/ 10 w 310"/>
                <a:gd name="T11" fmla="*/ 128 h 348"/>
                <a:gd name="T12" fmla="*/ 144 w 310"/>
                <a:gd name="T13" fmla="*/ 320 h 348"/>
                <a:gd name="T14" fmla="*/ 160 w 310"/>
                <a:gd name="T15" fmla="*/ 334 h 348"/>
                <a:gd name="T16" fmla="*/ 194 w 310"/>
                <a:gd name="T17" fmla="*/ 346 h 348"/>
                <a:gd name="T18" fmla="*/ 232 w 310"/>
                <a:gd name="T19" fmla="*/ 348 h 348"/>
                <a:gd name="T20" fmla="*/ 266 w 310"/>
                <a:gd name="T21" fmla="*/ 336 h 348"/>
                <a:gd name="T22" fmla="*/ 280 w 310"/>
                <a:gd name="T23" fmla="*/ 326 h 348"/>
                <a:gd name="T24" fmla="*/ 302 w 310"/>
                <a:gd name="T25" fmla="*/ 296 h 348"/>
                <a:gd name="T26" fmla="*/ 310 w 310"/>
                <a:gd name="T27" fmla="*/ 262 h 348"/>
                <a:gd name="T28" fmla="*/ 306 w 310"/>
                <a:gd name="T29" fmla="*/ 228 h 348"/>
                <a:gd name="T30" fmla="*/ 286 w 310"/>
                <a:gd name="T31" fmla="*/ 196 h 348"/>
                <a:gd name="T32" fmla="*/ 244 w 310"/>
                <a:gd name="T33" fmla="*/ 286 h 348"/>
                <a:gd name="T34" fmla="*/ 236 w 310"/>
                <a:gd name="T35" fmla="*/ 292 h 348"/>
                <a:gd name="T36" fmla="*/ 220 w 310"/>
                <a:gd name="T37" fmla="*/ 298 h 348"/>
                <a:gd name="T38" fmla="*/ 202 w 310"/>
                <a:gd name="T39" fmla="*/ 296 h 348"/>
                <a:gd name="T40" fmla="*/ 184 w 310"/>
                <a:gd name="T41" fmla="*/ 290 h 348"/>
                <a:gd name="T42" fmla="*/ 178 w 310"/>
                <a:gd name="T43" fmla="*/ 282 h 348"/>
                <a:gd name="T44" fmla="*/ 168 w 310"/>
                <a:gd name="T45" fmla="*/ 268 h 348"/>
                <a:gd name="T46" fmla="*/ 166 w 310"/>
                <a:gd name="T47" fmla="*/ 250 h 348"/>
                <a:gd name="T48" fmla="*/ 170 w 310"/>
                <a:gd name="T49" fmla="*/ 232 h 348"/>
                <a:gd name="T50" fmla="*/ 180 w 310"/>
                <a:gd name="T51" fmla="*/ 218 h 348"/>
                <a:gd name="T52" fmla="*/ 188 w 310"/>
                <a:gd name="T53" fmla="*/ 212 h 348"/>
                <a:gd name="T54" fmla="*/ 206 w 310"/>
                <a:gd name="T55" fmla="*/ 206 h 348"/>
                <a:gd name="T56" fmla="*/ 224 w 310"/>
                <a:gd name="T57" fmla="*/ 208 h 348"/>
                <a:gd name="T58" fmla="*/ 240 w 310"/>
                <a:gd name="T59" fmla="*/ 214 h 348"/>
                <a:gd name="T60" fmla="*/ 248 w 310"/>
                <a:gd name="T61" fmla="*/ 222 h 348"/>
                <a:gd name="T62" fmla="*/ 258 w 310"/>
                <a:gd name="T63" fmla="*/ 236 h 348"/>
                <a:gd name="T64" fmla="*/ 260 w 310"/>
                <a:gd name="T65" fmla="*/ 254 h 348"/>
                <a:gd name="T66" fmla="*/ 256 w 310"/>
                <a:gd name="T67" fmla="*/ 270 h 348"/>
                <a:gd name="T68" fmla="*/ 244 w 310"/>
                <a:gd name="T69" fmla="*/ 286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0" h="348">
                  <a:moveTo>
                    <a:pt x="286" y="196"/>
                  </a:moveTo>
                  <a:lnTo>
                    <a:pt x="64" y="0"/>
                  </a:lnTo>
                  <a:lnTo>
                    <a:pt x="8" y="50"/>
                  </a:lnTo>
                  <a:lnTo>
                    <a:pt x="8" y="50"/>
                  </a:lnTo>
                  <a:lnTo>
                    <a:pt x="16" y="60"/>
                  </a:lnTo>
                  <a:lnTo>
                    <a:pt x="20" y="68"/>
                  </a:lnTo>
                  <a:lnTo>
                    <a:pt x="22" y="80"/>
                  </a:lnTo>
                  <a:lnTo>
                    <a:pt x="22" y="90"/>
                  </a:lnTo>
                  <a:lnTo>
                    <a:pt x="22" y="90"/>
                  </a:lnTo>
                  <a:lnTo>
                    <a:pt x="20" y="104"/>
                  </a:lnTo>
                  <a:lnTo>
                    <a:pt x="16" y="116"/>
                  </a:lnTo>
                  <a:lnTo>
                    <a:pt x="10" y="128"/>
                  </a:lnTo>
                  <a:lnTo>
                    <a:pt x="0" y="138"/>
                  </a:lnTo>
                  <a:lnTo>
                    <a:pt x="144" y="320"/>
                  </a:lnTo>
                  <a:lnTo>
                    <a:pt x="144" y="320"/>
                  </a:lnTo>
                  <a:lnTo>
                    <a:pt x="160" y="334"/>
                  </a:lnTo>
                  <a:lnTo>
                    <a:pt x="176" y="342"/>
                  </a:lnTo>
                  <a:lnTo>
                    <a:pt x="194" y="346"/>
                  </a:lnTo>
                  <a:lnTo>
                    <a:pt x="214" y="348"/>
                  </a:lnTo>
                  <a:lnTo>
                    <a:pt x="232" y="348"/>
                  </a:lnTo>
                  <a:lnTo>
                    <a:pt x="250" y="344"/>
                  </a:lnTo>
                  <a:lnTo>
                    <a:pt x="266" y="336"/>
                  </a:lnTo>
                  <a:lnTo>
                    <a:pt x="280" y="326"/>
                  </a:lnTo>
                  <a:lnTo>
                    <a:pt x="280" y="326"/>
                  </a:lnTo>
                  <a:lnTo>
                    <a:pt x="292" y="312"/>
                  </a:lnTo>
                  <a:lnTo>
                    <a:pt x="302" y="296"/>
                  </a:lnTo>
                  <a:lnTo>
                    <a:pt x="308" y="280"/>
                  </a:lnTo>
                  <a:lnTo>
                    <a:pt x="310" y="262"/>
                  </a:lnTo>
                  <a:lnTo>
                    <a:pt x="310" y="244"/>
                  </a:lnTo>
                  <a:lnTo>
                    <a:pt x="306" y="228"/>
                  </a:lnTo>
                  <a:lnTo>
                    <a:pt x="298" y="210"/>
                  </a:lnTo>
                  <a:lnTo>
                    <a:pt x="286" y="196"/>
                  </a:lnTo>
                  <a:lnTo>
                    <a:pt x="286" y="196"/>
                  </a:lnTo>
                  <a:close/>
                  <a:moveTo>
                    <a:pt x="244" y="286"/>
                  </a:moveTo>
                  <a:lnTo>
                    <a:pt x="244" y="286"/>
                  </a:lnTo>
                  <a:lnTo>
                    <a:pt x="236" y="292"/>
                  </a:lnTo>
                  <a:lnTo>
                    <a:pt x="228" y="296"/>
                  </a:lnTo>
                  <a:lnTo>
                    <a:pt x="220" y="298"/>
                  </a:lnTo>
                  <a:lnTo>
                    <a:pt x="210" y="298"/>
                  </a:lnTo>
                  <a:lnTo>
                    <a:pt x="202" y="296"/>
                  </a:lnTo>
                  <a:lnTo>
                    <a:pt x="192" y="294"/>
                  </a:lnTo>
                  <a:lnTo>
                    <a:pt x="184" y="290"/>
                  </a:lnTo>
                  <a:lnTo>
                    <a:pt x="178" y="282"/>
                  </a:lnTo>
                  <a:lnTo>
                    <a:pt x="178" y="282"/>
                  </a:lnTo>
                  <a:lnTo>
                    <a:pt x="172" y="276"/>
                  </a:lnTo>
                  <a:lnTo>
                    <a:pt x="168" y="268"/>
                  </a:lnTo>
                  <a:lnTo>
                    <a:pt x="166" y="258"/>
                  </a:lnTo>
                  <a:lnTo>
                    <a:pt x="166" y="250"/>
                  </a:lnTo>
                  <a:lnTo>
                    <a:pt x="166" y="242"/>
                  </a:lnTo>
                  <a:lnTo>
                    <a:pt x="170" y="232"/>
                  </a:lnTo>
                  <a:lnTo>
                    <a:pt x="174" y="226"/>
                  </a:lnTo>
                  <a:lnTo>
                    <a:pt x="180" y="218"/>
                  </a:lnTo>
                  <a:lnTo>
                    <a:pt x="180" y="218"/>
                  </a:lnTo>
                  <a:lnTo>
                    <a:pt x="188" y="212"/>
                  </a:lnTo>
                  <a:lnTo>
                    <a:pt x="196" y="208"/>
                  </a:lnTo>
                  <a:lnTo>
                    <a:pt x="206" y="206"/>
                  </a:lnTo>
                  <a:lnTo>
                    <a:pt x="214" y="206"/>
                  </a:lnTo>
                  <a:lnTo>
                    <a:pt x="224" y="208"/>
                  </a:lnTo>
                  <a:lnTo>
                    <a:pt x="232" y="210"/>
                  </a:lnTo>
                  <a:lnTo>
                    <a:pt x="240" y="214"/>
                  </a:lnTo>
                  <a:lnTo>
                    <a:pt x="248" y="222"/>
                  </a:lnTo>
                  <a:lnTo>
                    <a:pt x="248" y="222"/>
                  </a:lnTo>
                  <a:lnTo>
                    <a:pt x="254" y="228"/>
                  </a:lnTo>
                  <a:lnTo>
                    <a:pt x="258" y="236"/>
                  </a:lnTo>
                  <a:lnTo>
                    <a:pt x="260" y="246"/>
                  </a:lnTo>
                  <a:lnTo>
                    <a:pt x="260" y="254"/>
                  </a:lnTo>
                  <a:lnTo>
                    <a:pt x="258" y="262"/>
                  </a:lnTo>
                  <a:lnTo>
                    <a:pt x="256" y="270"/>
                  </a:lnTo>
                  <a:lnTo>
                    <a:pt x="250" y="278"/>
                  </a:lnTo>
                  <a:lnTo>
                    <a:pt x="244" y="286"/>
                  </a:lnTo>
                  <a:lnTo>
                    <a:pt x="244" y="2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7364357" y="1992873"/>
            <a:ext cx="675238" cy="611426"/>
            <a:chOff x="11068050" y="3051175"/>
            <a:chExt cx="923925" cy="836613"/>
          </a:xfrm>
          <a:solidFill>
            <a:schemeClr val="bg1"/>
          </a:solidFill>
        </p:grpSpPr>
        <p:sp>
          <p:nvSpPr>
            <p:cNvPr id="83" name="Freeform 235"/>
            <p:cNvSpPr>
              <a:spLocks/>
            </p:cNvSpPr>
            <p:nvPr/>
          </p:nvSpPr>
          <p:spPr bwMode="auto">
            <a:xfrm>
              <a:off x="11068050" y="3051175"/>
              <a:ext cx="923925" cy="425450"/>
            </a:xfrm>
            <a:custGeom>
              <a:avLst/>
              <a:gdLst>
                <a:gd name="T0" fmla="*/ 1166 w 1166"/>
                <a:gd name="T1" fmla="*/ 0 h 536"/>
                <a:gd name="T2" fmla="*/ 1133 w 1166"/>
                <a:gd name="T3" fmla="*/ 142 h 536"/>
                <a:gd name="T4" fmla="*/ 1105 w 1166"/>
                <a:gd name="T5" fmla="*/ 89 h 536"/>
                <a:gd name="T6" fmla="*/ 1072 w 1166"/>
                <a:gd name="T7" fmla="*/ 117 h 536"/>
                <a:gd name="T8" fmla="*/ 911 w 1166"/>
                <a:gd name="T9" fmla="*/ 252 h 536"/>
                <a:gd name="T10" fmla="*/ 911 w 1166"/>
                <a:gd name="T11" fmla="*/ 252 h 536"/>
                <a:gd name="T12" fmla="*/ 867 w 1166"/>
                <a:gd name="T13" fmla="*/ 289 h 536"/>
                <a:gd name="T14" fmla="*/ 867 w 1166"/>
                <a:gd name="T15" fmla="*/ 289 h 536"/>
                <a:gd name="T16" fmla="*/ 697 w 1166"/>
                <a:gd name="T17" fmla="*/ 432 h 536"/>
                <a:gd name="T18" fmla="*/ 654 w 1166"/>
                <a:gd name="T19" fmla="*/ 469 h 536"/>
                <a:gd name="T20" fmla="*/ 592 w 1166"/>
                <a:gd name="T21" fmla="*/ 520 h 536"/>
                <a:gd name="T22" fmla="*/ 501 w 1166"/>
                <a:gd name="T23" fmla="*/ 395 h 536"/>
                <a:gd name="T24" fmla="*/ 462 w 1166"/>
                <a:gd name="T25" fmla="*/ 340 h 536"/>
                <a:gd name="T26" fmla="*/ 462 w 1166"/>
                <a:gd name="T27" fmla="*/ 340 h 536"/>
                <a:gd name="T28" fmla="*/ 429 w 1166"/>
                <a:gd name="T29" fmla="*/ 296 h 536"/>
                <a:gd name="T30" fmla="*/ 288 w 1166"/>
                <a:gd name="T31" fmla="*/ 377 h 536"/>
                <a:gd name="T32" fmla="*/ 248 w 1166"/>
                <a:gd name="T33" fmla="*/ 399 h 536"/>
                <a:gd name="T34" fmla="*/ 75 w 1166"/>
                <a:gd name="T35" fmla="*/ 496 h 536"/>
                <a:gd name="T36" fmla="*/ 0 w 1166"/>
                <a:gd name="T37" fmla="*/ 536 h 536"/>
                <a:gd name="T38" fmla="*/ 0 w 1166"/>
                <a:gd name="T39" fmla="*/ 491 h 536"/>
                <a:gd name="T40" fmla="*/ 435 w 1166"/>
                <a:gd name="T41" fmla="*/ 245 h 536"/>
                <a:gd name="T42" fmla="*/ 598 w 1166"/>
                <a:gd name="T43" fmla="*/ 452 h 536"/>
                <a:gd name="T44" fmla="*/ 1078 w 1166"/>
                <a:gd name="T45" fmla="*/ 58 h 536"/>
                <a:gd name="T46" fmla="*/ 1021 w 1166"/>
                <a:gd name="T47" fmla="*/ 36 h 536"/>
                <a:gd name="T48" fmla="*/ 1166 w 1166"/>
                <a:gd name="T49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66" h="536">
                  <a:moveTo>
                    <a:pt x="1166" y="0"/>
                  </a:moveTo>
                  <a:lnTo>
                    <a:pt x="1133" y="142"/>
                  </a:lnTo>
                  <a:lnTo>
                    <a:pt x="1105" y="89"/>
                  </a:lnTo>
                  <a:lnTo>
                    <a:pt x="1072" y="117"/>
                  </a:lnTo>
                  <a:lnTo>
                    <a:pt x="911" y="252"/>
                  </a:lnTo>
                  <a:lnTo>
                    <a:pt x="911" y="252"/>
                  </a:lnTo>
                  <a:lnTo>
                    <a:pt x="867" y="289"/>
                  </a:lnTo>
                  <a:lnTo>
                    <a:pt x="867" y="289"/>
                  </a:lnTo>
                  <a:lnTo>
                    <a:pt x="697" y="432"/>
                  </a:lnTo>
                  <a:lnTo>
                    <a:pt x="654" y="469"/>
                  </a:lnTo>
                  <a:lnTo>
                    <a:pt x="592" y="520"/>
                  </a:lnTo>
                  <a:lnTo>
                    <a:pt x="501" y="395"/>
                  </a:lnTo>
                  <a:lnTo>
                    <a:pt x="462" y="340"/>
                  </a:lnTo>
                  <a:lnTo>
                    <a:pt x="462" y="340"/>
                  </a:lnTo>
                  <a:lnTo>
                    <a:pt x="429" y="296"/>
                  </a:lnTo>
                  <a:lnTo>
                    <a:pt x="288" y="377"/>
                  </a:lnTo>
                  <a:lnTo>
                    <a:pt x="248" y="399"/>
                  </a:lnTo>
                  <a:lnTo>
                    <a:pt x="75" y="496"/>
                  </a:lnTo>
                  <a:lnTo>
                    <a:pt x="0" y="536"/>
                  </a:lnTo>
                  <a:lnTo>
                    <a:pt x="0" y="491"/>
                  </a:lnTo>
                  <a:lnTo>
                    <a:pt x="435" y="245"/>
                  </a:lnTo>
                  <a:lnTo>
                    <a:pt x="598" y="452"/>
                  </a:lnTo>
                  <a:lnTo>
                    <a:pt x="1078" y="58"/>
                  </a:lnTo>
                  <a:lnTo>
                    <a:pt x="1021" y="36"/>
                  </a:lnTo>
                  <a:lnTo>
                    <a:pt x="11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4" name="Freeform 236"/>
            <p:cNvSpPr>
              <a:spLocks/>
            </p:cNvSpPr>
            <p:nvPr/>
          </p:nvSpPr>
          <p:spPr bwMode="auto">
            <a:xfrm>
              <a:off x="11790363" y="3182938"/>
              <a:ext cx="130175" cy="704850"/>
            </a:xfrm>
            <a:custGeom>
              <a:avLst/>
              <a:gdLst>
                <a:gd name="T0" fmla="*/ 163 w 163"/>
                <a:gd name="T1" fmla="*/ 0 h 887"/>
                <a:gd name="T2" fmla="*/ 163 w 163"/>
                <a:gd name="T3" fmla="*/ 887 h 887"/>
                <a:gd name="T4" fmla="*/ 0 w 163"/>
                <a:gd name="T5" fmla="*/ 887 h 887"/>
                <a:gd name="T6" fmla="*/ 0 w 163"/>
                <a:gd name="T7" fmla="*/ 136 h 887"/>
                <a:gd name="T8" fmla="*/ 163 w 163"/>
                <a:gd name="T9" fmla="*/ 0 h 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887">
                  <a:moveTo>
                    <a:pt x="163" y="0"/>
                  </a:moveTo>
                  <a:lnTo>
                    <a:pt x="163" y="887"/>
                  </a:lnTo>
                  <a:lnTo>
                    <a:pt x="0" y="887"/>
                  </a:lnTo>
                  <a:lnTo>
                    <a:pt x="0" y="136"/>
                  </a:lnTo>
                  <a:lnTo>
                    <a:pt x="16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5" name="Freeform 237"/>
            <p:cNvSpPr>
              <a:spLocks/>
            </p:cNvSpPr>
            <p:nvPr/>
          </p:nvSpPr>
          <p:spPr bwMode="auto">
            <a:xfrm>
              <a:off x="11620500" y="3317875"/>
              <a:ext cx="134938" cy="569913"/>
            </a:xfrm>
            <a:custGeom>
              <a:avLst/>
              <a:gdLst>
                <a:gd name="T0" fmla="*/ 170 w 170"/>
                <a:gd name="T1" fmla="*/ 0 h 716"/>
                <a:gd name="T2" fmla="*/ 170 w 170"/>
                <a:gd name="T3" fmla="*/ 716 h 716"/>
                <a:gd name="T4" fmla="*/ 0 w 170"/>
                <a:gd name="T5" fmla="*/ 716 h 716"/>
                <a:gd name="T6" fmla="*/ 0 w 170"/>
                <a:gd name="T7" fmla="*/ 143 h 716"/>
                <a:gd name="T8" fmla="*/ 170 w 170"/>
                <a:gd name="T9" fmla="*/ 0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716">
                  <a:moveTo>
                    <a:pt x="170" y="0"/>
                  </a:moveTo>
                  <a:lnTo>
                    <a:pt x="170" y="716"/>
                  </a:lnTo>
                  <a:lnTo>
                    <a:pt x="0" y="716"/>
                  </a:lnTo>
                  <a:lnTo>
                    <a:pt x="0" y="143"/>
                  </a:lnTo>
                  <a:lnTo>
                    <a:pt x="17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6" name="Freeform 238"/>
            <p:cNvSpPr>
              <a:spLocks/>
            </p:cNvSpPr>
            <p:nvPr/>
          </p:nvSpPr>
          <p:spPr bwMode="auto">
            <a:xfrm>
              <a:off x="11464925" y="3408363"/>
              <a:ext cx="122238" cy="479425"/>
            </a:xfrm>
            <a:custGeom>
              <a:avLst/>
              <a:gdLst>
                <a:gd name="T0" fmla="*/ 153 w 153"/>
                <a:gd name="T1" fmla="*/ 64 h 603"/>
                <a:gd name="T2" fmla="*/ 153 w 153"/>
                <a:gd name="T3" fmla="*/ 603 h 603"/>
                <a:gd name="T4" fmla="*/ 0 w 153"/>
                <a:gd name="T5" fmla="*/ 603 h 603"/>
                <a:gd name="T6" fmla="*/ 0 w 153"/>
                <a:gd name="T7" fmla="*/ 0 h 603"/>
                <a:gd name="T8" fmla="*/ 88 w 153"/>
                <a:gd name="T9" fmla="*/ 119 h 603"/>
                <a:gd name="T10" fmla="*/ 153 w 153"/>
                <a:gd name="T11" fmla="*/ 64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3" h="603">
                  <a:moveTo>
                    <a:pt x="153" y="64"/>
                  </a:moveTo>
                  <a:lnTo>
                    <a:pt x="153" y="603"/>
                  </a:lnTo>
                  <a:lnTo>
                    <a:pt x="0" y="603"/>
                  </a:lnTo>
                  <a:lnTo>
                    <a:pt x="0" y="0"/>
                  </a:lnTo>
                  <a:lnTo>
                    <a:pt x="88" y="119"/>
                  </a:lnTo>
                  <a:lnTo>
                    <a:pt x="153" y="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7" name="Freeform 239"/>
            <p:cNvSpPr>
              <a:spLocks/>
            </p:cNvSpPr>
            <p:nvPr/>
          </p:nvSpPr>
          <p:spPr bwMode="auto">
            <a:xfrm>
              <a:off x="11295063" y="3325813"/>
              <a:ext cx="139700" cy="561975"/>
            </a:xfrm>
            <a:custGeom>
              <a:avLst/>
              <a:gdLst>
                <a:gd name="T0" fmla="*/ 174 w 174"/>
                <a:gd name="T1" fmla="*/ 49 h 707"/>
                <a:gd name="T2" fmla="*/ 174 w 174"/>
                <a:gd name="T3" fmla="*/ 707 h 707"/>
                <a:gd name="T4" fmla="*/ 0 w 174"/>
                <a:gd name="T5" fmla="*/ 707 h 707"/>
                <a:gd name="T6" fmla="*/ 0 w 174"/>
                <a:gd name="T7" fmla="*/ 75 h 707"/>
                <a:gd name="T8" fmla="*/ 137 w 174"/>
                <a:gd name="T9" fmla="*/ 0 h 707"/>
                <a:gd name="T10" fmla="*/ 174 w 174"/>
                <a:gd name="T11" fmla="*/ 49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707">
                  <a:moveTo>
                    <a:pt x="174" y="49"/>
                  </a:moveTo>
                  <a:lnTo>
                    <a:pt x="174" y="707"/>
                  </a:lnTo>
                  <a:lnTo>
                    <a:pt x="0" y="707"/>
                  </a:lnTo>
                  <a:lnTo>
                    <a:pt x="0" y="75"/>
                  </a:lnTo>
                  <a:lnTo>
                    <a:pt x="137" y="0"/>
                  </a:lnTo>
                  <a:lnTo>
                    <a:pt x="174" y="4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8" name="Freeform 240"/>
            <p:cNvSpPr>
              <a:spLocks/>
            </p:cNvSpPr>
            <p:nvPr/>
          </p:nvSpPr>
          <p:spPr bwMode="auto">
            <a:xfrm>
              <a:off x="11126788" y="3403600"/>
              <a:ext cx="136525" cy="484188"/>
            </a:xfrm>
            <a:custGeom>
              <a:avLst/>
              <a:gdLst>
                <a:gd name="T0" fmla="*/ 173 w 173"/>
                <a:gd name="T1" fmla="*/ 0 h 610"/>
                <a:gd name="T2" fmla="*/ 173 w 173"/>
                <a:gd name="T3" fmla="*/ 610 h 610"/>
                <a:gd name="T4" fmla="*/ 0 w 173"/>
                <a:gd name="T5" fmla="*/ 610 h 610"/>
                <a:gd name="T6" fmla="*/ 0 w 173"/>
                <a:gd name="T7" fmla="*/ 93 h 610"/>
                <a:gd name="T8" fmla="*/ 173 w 173"/>
                <a:gd name="T9" fmla="*/ 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610">
                  <a:moveTo>
                    <a:pt x="173" y="0"/>
                  </a:moveTo>
                  <a:lnTo>
                    <a:pt x="173" y="610"/>
                  </a:lnTo>
                  <a:lnTo>
                    <a:pt x="0" y="610"/>
                  </a:lnTo>
                  <a:lnTo>
                    <a:pt x="0" y="93"/>
                  </a:lnTo>
                  <a:lnTo>
                    <a:pt x="17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312925" y="2086860"/>
            <a:ext cx="527862" cy="522882"/>
            <a:chOff x="2688984" y="3782895"/>
            <a:chExt cx="1041996" cy="1032165"/>
          </a:xfrm>
          <a:solidFill>
            <a:schemeClr val="bg1"/>
          </a:solidFill>
        </p:grpSpPr>
        <p:sp>
          <p:nvSpPr>
            <p:cNvPr id="90" name="Freeform 105"/>
            <p:cNvSpPr>
              <a:spLocks/>
            </p:cNvSpPr>
            <p:nvPr/>
          </p:nvSpPr>
          <p:spPr bwMode="auto">
            <a:xfrm>
              <a:off x="2688984" y="3782895"/>
              <a:ext cx="1009227" cy="1009227"/>
            </a:xfrm>
            <a:custGeom>
              <a:avLst/>
              <a:gdLst>
                <a:gd name="T0" fmla="*/ 633 w 1230"/>
                <a:gd name="T1" fmla="*/ 971 h 1229"/>
                <a:gd name="T2" fmla="*/ 580 w 1230"/>
                <a:gd name="T3" fmla="*/ 970 h 1229"/>
                <a:gd name="T4" fmla="*/ 511 w 1230"/>
                <a:gd name="T5" fmla="*/ 956 h 1229"/>
                <a:gd name="T6" fmla="*/ 449 w 1230"/>
                <a:gd name="T7" fmla="*/ 929 h 1229"/>
                <a:gd name="T8" fmla="*/ 392 w 1230"/>
                <a:gd name="T9" fmla="*/ 891 h 1229"/>
                <a:gd name="T10" fmla="*/ 344 w 1230"/>
                <a:gd name="T11" fmla="*/ 843 h 1229"/>
                <a:gd name="T12" fmla="*/ 306 w 1230"/>
                <a:gd name="T13" fmla="*/ 785 h 1229"/>
                <a:gd name="T14" fmla="*/ 278 w 1230"/>
                <a:gd name="T15" fmla="*/ 721 h 1229"/>
                <a:gd name="T16" fmla="*/ 264 w 1230"/>
                <a:gd name="T17" fmla="*/ 651 h 1229"/>
                <a:gd name="T18" fmla="*/ 263 w 1230"/>
                <a:gd name="T19" fmla="*/ 597 h 1229"/>
                <a:gd name="T20" fmla="*/ 272 w 1230"/>
                <a:gd name="T21" fmla="*/ 528 h 1229"/>
                <a:gd name="T22" fmla="*/ 295 w 1230"/>
                <a:gd name="T23" fmla="*/ 463 h 1229"/>
                <a:gd name="T24" fmla="*/ 331 w 1230"/>
                <a:gd name="T25" fmla="*/ 403 h 1229"/>
                <a:gd name="T26" fmla="*/ 365 w 1230"/>
                <a:gd name="T27" fmla="*/ 362 h 1229"/>
                <a:gd name="T28" fmla="*/ 419 w 1230"/>
                <a:gd name="T29" fmla="*/ 318 h 1229"/>
                <a:gd name="T30" fmla="*/ 479 w 1230"/>
                <a:gd name="T31" fmla="*/ 284 h 1229"/>
                <a:gd name="T32" fmla="*/ 544 w 1230"/>
                <a:gd name="T33" fmla="*/ 264 h 1229"/>
                <a:gd name="T34" fmla="*/ 596 w 1230"/>
                <a:gd name="T35" fmla="*/ 258 h 1229"/>
                <a:gd name="T36" fmla="*/ 649 w 1230"/>
                <a:gd name="T37" fmla="*/ 259 h 1229"/>
                <a:gd name="T38" fmla="*/ 716 w 1230"/>
                <a:gd name="T39" fmla="*/ 272 h 1229"/>
                <a:gd name="T40" fmla="*/ 777 w 1230"/>
                <a:gd name="T41" fmla="*/ 297 h 1229"/>
                <a:gd name="T42" fmla="*/ 833 w 1230"/>
                <a:gd name="T43" fmla="*/ 333 h 1229"/>
                <a:gd name="T44" fmla="*/ 879 w 1230"/>
                <a:gd name="T45" fmla="*/ 379 h 1229"/>
                <a:gd name="T46" fmla="*/ 918 w 1230"/>
                <a:gd name="T47" fmla="*/ 433 h 1229"/>
                <a:gd name="T48" fmla="*/ 947 w 1230"/>
                <a:gd name="T49" fmla="*/ 494 h 1229"/>
                <a:gd name="T50" fmla="*/ 963 w 1230"/>
                <a:gd name="T51" fmla="*/ 561 h 1229"/>
                <a:gd name="T52" fmla="*/ 967 w 1230"/>
                <a:gd name="T53" fmla="*/ 614 h 1229"/>
                <a:gd name="T54" fmla="*/ 1088 w 1230"/>
                <a:gd name="T55" fmla="*/ 790 h 1229"/>
                <a:gd name="T56" fmla="*/ 1107 w 1230"/>
                <a:gd name="T57" fmla="*/ 727 h 1229"/>
                <a:gd name="T58" fmla="*/ 1224 w 1230"/>
                <a:gd name="T59" fmla="*/ 565 h 1229"/>
                <a:gd name="T60" fmla="*/ 1101 w 1230"/>
                <a:gd name="T61" fmla="*/ 482 h 1229"/>
                <a:gd name="T62" fmla="*/ 1162 w 1230"/>
                <a:gd name="T63" fmla="*/ 337 h 1229"/>
                <a:gd name="T64" fmla="*/ 998 w 1230"/>
                <a:gd name="T65" fmla="*/ 284 h 1229"/>
                <a:gd name="T66" fmla="*/ 943 w 1230"/>
                <a:gd name="T67" fmla="*/ 228 h 1229"/>
                <a:gd name="T68" fmla="*/ 846 w 1230"/>
                <a:gd name="T69" fmla="*/ 48 h 1229"/>
                <a:gd name="T70" fmla="*/ 745 w 1230"/>
                <a:gd name="T71" fmla="*/ 122 h 1229"/>
                <a:gd name="T72" fmla="*/ 649 w 1230"/>
                <a:gd name="T73" fmla="*/ 1 h 1229"/>
                <a:gd name="T74" fmla="*/ 521 w 1230"/>
                <a:gd name="T75" fmla="*/ 114 h 1229"/>
                <a:gd name="T76" fmla="*/ 443 w 1230"/>
                <a:gd name="T77" fmla="*/ 136 h 1229"/>
                <a:gd name="T78" fmla="*/ 240 w 1230"/>
                <a:gd name="T79" fmla="*/ 131 h 1229"/>
                <a:gd name="T80" fmla="*/ 239 w 1230"/>
                <a:gd name="T81" fmla="*/ 273 h 1229"/>
                <a:gd name="T82" fmla="*/ 101 w 1230"/>
                <a:gd name="T83" fmla="*/ 279 h 1229"/>
                <a:gd name="T84" fmla="*/ 138 w 1230"/>
                <a:gd name="T85" fmla="*/ 447 h 1229"/>
                <a:gd name="T86" fmla="*/ 0 w 1230"/>
                <a:gd name="T87" fmla="*/ 548 h 1229"/>
                <a:gd name="T88" fmla="*/ 119 w 1230"/>
                <a:gd name="T89" fmla="*/ 709 h 1229"/>
                <a:gd name="T90" fmla="*/ 139 w 1230"/>
                <a:gd name="T91" fmla="*/ 783 h 1229"/>
                <a:gd name="T92" fmla="*/ 131 w 1230"/>
                <a:gd name="T93" fmla="*/ 989 h 1229"/>
                <a:gd name="T94" fmla="*/ 258 w 1230"/>
                <a:gd name="T95" fmla="*/ 974 h 1229"/>
                <a:gd name="T96" fmla="*/ 280 w 1230"/>
                <a:gd name="T97" fmla="*/ 1128 h 1229"/>
                <a:gd name="T98" fmla="*/ 446 w 1230"/>
                <a:gd name="T99" fmla="*/ 1094 h 1229"/>
                <a:gd name="T100" fmla="*/ 524 w 1230"/>
                <a:gd name="T101" fmla="*/ 1115 h 1229"/>
                <a:gd name="T102" fmla="*/ 698 w 1230"/>
                <a:gd name="T103" fmla="*/ 1221 h 1229"/>
                <a:gd name="T104" fmla="*/ 753 w 1230"/>
                <a:gd name="T105" fmla="*/ 1104 h 1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30" h="1229">
                  <a:moveTo>
                    <a:pt x="677" y="965"/>
                  </a:moveTo>
                  <a:lnTo>
                    <a:pt x="677" y="965"/>
                  </a:lnTo>
                  <a:lnTo>
                    <a:pt x="655" y="969"/>
                  </a:lnTo>
                  <a:lnTo>
                    <a:pt x="633" y="971"/>
                  </a:lnTo>
                  <a:lnTo>
                    <a:pt x="633" y="971"/>
                  </a:lnTo>
                  <a:lnTo>
                    <a:pt x="615" y="971"/>
                  </a:lnTo>
                  <a:lnTo>
                    <a:pt x="598" y="971"/>
                  </a:lnTo>
                  <a:lnTo>
                    <a:pt x="580" y="970"/>
                  </a:lnTo>
                  <a:lnTo>
                    <a:pt x="563" y="968"/>
                  </a:lnTo>
                  <a:lnTo>
                    <a:pt x="545" y="964"/>
                  </a:lnTo>
                  <a:lnTo>
                    <a:pt x="528" y="961"/>
                  </a:lnTo>
                  <a:lnTo>
                    <a:pt x="511" y="956"/>
                  </a:lnTo>
                  <a:lnTo>
                    <a:pt x="496" y="951"/>
                  </a:lnTo>
                  <a:lnTo>
                    <a:pt x="479" y="944"/>
                  </a:lnTo>
                  <a:lnTo>
                    <a:pt x="463" y="937"/>
                  </a:lnTo>
                  <a:lnTo>
                    <a:pt x="449" y="929"/>
                  </a:lnTo>
                  <a:lnTo>
                    <a:pt x="433" y="921"/>
                  </a:lnTo>
                  <a:lnTo>
                    <a:pt x="419" y="911"/>
                  </a:lnTo>
                  <a:lnTo>
                    <a:pt x="406" y="902"/>
                  </a:lnTo>
                  <a:lnTo>
                    <a:pt x="392" y="891"/>
                  </a:lnTo>
                  <a:lnTo>
                    <a:pt x="379" y="880"/>
                  </a:lnTo>
                  <a:lnTo>
                    <a:pt x="367" y="868"/>
                  </a:lnTo>
                  <a:lnTo>
                    <a:pt x="355" y="855"/>
                  </a:lnTo>
                  <a:lnTo>
                    <a:pt x="344" y="843"/>
                  </a:lnTo>
                  <a:lnTo>
                    <a:pt x="334" y="829"/>
                  </a:lnTo>
                  <a:lnTo>
                    <a:pt x="324" y="815"/>
                  </a:lnTo>
                  <a:lnTo>
                    <a:pt x="314" y="801"/>
                  </a:lnTo>
                  <a:lnTo>
                    <a:pt x="306" y="785"/>
                  </a:lnTo>
                  <a:lnTo>
                    <a:pt x="298" y="770"/>
                  </a:lnTo>
                  <a:lnTo>
                    <a:pt x="290" y="754"/>
                  </a:lnTo>
                  <a:lnTo>
                    <a:pt x="284" y="737"/>
                  </a:lnTo>
                  <a:lnTo>
                    <a:pt x="278" y="721"/>
                  </a:lnTo>
                  <a:lnTo>
                    <a:pt x="274" y="704"/>
                  </a:lnTo>
                  <a:lnTo>
                    <a:pt x="270" y="687"/>
                  </a:lnTo>
                  <a:lnTo>
                    <a:pt x="266" y="669"/>
                  </a:lnTo>
                  <a:lnTo>
                    <a:pt x="264" y="651"/>
                  </a:lnTo>
                  <a:lnTo>
                    <a:pt x="263" y="633"/>
                  </a:lnTo>
                  <a:lnTo>
                    <a:pt x="263" y="633"/>
                  </a:lnTo>
                  <a:lnTo>
                    <a:pt x="263" y="615"/>
                  </a:lnTo>
                  <a:lnTo>
                    <a:pt x="263" y="597"/>
                  </a:lnTo>
                  <a:lnTo>
                    <a:pt x="264" y="579"/>
                  </a:lnTo>
                  <a:lnTo>
                    <a:pt x="266" y="562"/>
                  </a:lnTo>
                  <a:lnTo>
                    <a:pt x="269" y="546"/>
                  </a:lnTo>
                  <a:lnTo>
                    <a:pt x="272" y="528"/>
                  </a:lnTo>
                  <a:lnTo>
                    <a:pt x="277" y="511"/>
                  </a:lnTo>
                  <a:lnTo>
                    <a:pt x="282" y="495"/>
                  </a:lnTo>
                  <a:lnTo>
                    <a:pt x="288" y="478"/>
                  </a:lnTo>
                  <a:lnTo>
                    <a:pt x="295" y="463"/>
                  </a:lnTo>
                  <a:lnTo>
                    <a:pt x="304" y="447"/>
                  </a:lnTo>
                  <a:lnTo>
                    <a:pt x="312" y="432"/>
                  </a:lnTo>
                  <a:lnTo>
                    <a:pt x="320" y="417"/>
                  </a:lnTo>
                  <a:lnTo>
                    <a:pt x="331" y="403"/>
                  </a:lnTo>
                  <a:lnTo>
                    <a:pt x="342" y="389"/>
                  </a:lnTo>
                  <a:lnTo>
                    <a:pt x="353" y="375"/>
                  </a:lnTo>
                  <a:lnTo>
                    <a:pt x="353" y="375"/>
                  </a:lnTo>
                  <a:lnTo>
                    <a:pt x="365" y="362"/>
                  </a:lnTo>
                  <a:lnTo>
                    <a:pt x="378" y="350"/>
                  </a:lnTo>
                  <a:lnTo>
                    <a:pt x="391" y="338"/>
                  </a:lnTo>
                  <a:lnTo>
                    <a:pt x="404" y="327"/>
                  </a:lnTo>
                  <a:lnTo>
                    <a:pt x="419" y="318"/>
                  </a:lnTo>
                  <a:lnTo>
                    <a:pt x="433" y="308"/>
                  </a:lnTo>
                  <a:lnTo>
                    <a:pt x="448" y="300"/>
                  </a:lnTo>
                  <a:lnTo>
                    <a:pt x="463" y="291"/>
                  </a:lnTo>
                  <a:lnTo>
                    <a:pt x="479" y="284"/>
                  </a:lnTo>
                  <a:lnTo>
                    <a:pt x="494" y="278"/>
                  </a:lnTo>
                  <a:lnTo>
                    <a:pt x="511" y="272"/>
                  </a:lnTo>
                  <a:lnTo>
                    <a:pt x="527" y="267"/>
                  </a:lnTo>
                  <a:lnTo>
                    <a:pt x="544" y="264"/>
                  </a:lnTo>
                  <a:lnTo>
                    <a:pt x="562" y="261"/>
                  </a:lnTo>
                  <a:lnTo>
                    <a:pt x="578" y="259"/>
                  </a:lnTo>
                  <a:lnTo>
                    <a:pt x="596" y="258"/>
                  </a:lnTo>
                  <a:lnTo>
                    <a:pt x="596" y="258"/>
                  </a:lnTo>
                  <a:lnTo>
                    <a:pt x="614" y="257"/>
                  </a:lnTo>
                  <a:lnTo>
                    <a:pt x="614" y="257"/>
                  </a:lnTo>
                  <a:lnTo>
                    <a:pt x="632" y="258"/>
                  </a:lnTo>
                  <a:lnTo>
                    <a:pt x="649" y="259"/>
                  </a:lnTo>
                  <a:lnTo>
                    <a:pt x="666" y="260"/>
                  </a:lnTo>
                  <a:lnTo>
                    <a:pt x="683" y="264"/>
                  </a:lnTo>
                  <a:lnTo>
                    <a:pt x="699" y="267"/>
                  </a:lnTo>
                  <a:lnTo>
                    <a:pt x="716" y="272"/>
                  </a:lnTo>
                  <a:lnTo>
                    <a:pt x="732" y="277"/>
                  </a:lnTo>
                  <a:lnTo>
                    <a:pt x="747" y="283"/>
                  </a:lnTo>
                  <a:lnTo>
                    <a:pt x="762" y="290"/>
                  </a:lnTo>
                  <a:lnTo>
                    <a:pt x="777" y="297"/>
                  </a:lnTo>
                  <a:lnTo>
                    <a:pt x="792" y="306"/>
                  </a:lnTo>
                  <a:lnTo>
                    <a:pt x="806" y="314"/>
                  </a:lnTo>
                  <a:lnTo>
                    <a:pt x="819" y="324"/>
                  </a:lnTo>
                  <a:lnTo>
                    <a:pt x="833" y="333"/>
                  </a:lnTo>
                  <a:lnTo>
                    <a:pt x="845" y="344"/>
                  </a:lnTo>
                  <a:lnTo>
                    <a:pt x="857" y="355"/>
                  </a:lnTo>
                  <a:lnTo>
                    <a:pt x="869" y="367"/>
                  </a:lnTo>
                  <a:lnTo>
                    <a:pt x="879" y="379"/>
                  </a:lnTo>
                  <a:lnTo>
                    <a:pt x="890" y="392"/>
                  </a:lnTo>
                  <a:lnTo>
                    <a:pt x="900" y="405"/>
                  </a:lnTo>
                  <a:lnTo>
                    <a:pt x="909" y="419"/>
                  </a:lnTo>
                  <a:lnTo>
                    <a:pt x="918" y="433"/>
                  </a:lnTo>
                  <a:lnTo>
                    <a:pt x="926" y="447"/>
                  </a:lnTo>
                  <a:lnTo>
                    <a:pt x="933" y="463"/>
                  </a:lnTo>
                  <a:lnTo>
                    <a:pt x="941" y="478"/>
                  </a:lnTo>
                  <a:lnTo>
                    <a:pt x="947" y="494"/>
                  </a:lnTo>
                  <a:lnTo>
                    <a:pt x="951" y="510"/>
                  </a:lnTo>
                  <a:lnTo>
                    <a:pt x="956" y="526"/>
                  </a:lnTo>
                  <a:lnTo>
                    <a:pt x="960" y="543"/>
                  </a:lnTo>
                  <a:lnTo>
                    <a:pt x="963" y="561"/>
                  </a:lnTo>
                  <a:lnTo>
                    <a:pt x="966" y="578"/>
                  </a:lnTo>
                  <a:lnTo>
                    <a:pt x="967" y="596"/>
                  </a:lnTo>
                  <a:lnTo>
                    <a:pt x="967" y="596"/>
                  </a:lnTo>
                  <a:lnTo>
                    <a:pt x="967" y="614"/>
                  </a:lnTo>
                  <a:lnTo>
                    <a:pt x="967" y="632"/>
                  </a:lnTo>
                  <a:lnTo>
                    <a:pt x="966" y="650"/>
                  </a:lnTo>
                  <a:lnTo>
                    <a:pt x="963" y="668"/>
                  </a:lnTo>
                  <a:lnTo>
                    <a:pt x="1088" y="790"/>
                  </a:lnTo>
                  <a:lnTo>
                    <a:pt x="1088" y="790"/>
                  </a:lnTo>
                  <a:lnTo>
                    <a:pt x="1095" y="769"/>
                  </a:lnTo>
                  <a:lnTo>
                    <a:pt x="1101" y="748"/>
                  </a:lnTo>
                  <a:lnTo>
                    <a:pt x="1107" y="727"/>
                  </a:lnTo>
                  <a:lnTo>
                    <a:pt x="1111" y="706"/>
                  </a:lnTo>
                  <a:lnTo>
                    <a:pt x="1230" y="681"/>
                  </a:lnTo>
                  <a:lnTo>
                    <a:pt x="1227" y="648"/>
                  </a:lnTo>
                  <a:lnTo>
                    <a:pt x="1224" y="565"/>
                  </a:lnTo>
                  <a:lnTo>
                    <a:pt x="1221" y="531"/>
                  </a:lnTo>
                  <a:lnTo>
                    <a:pt x="1110" y="520"/>
                  </a:lnTo>
                  <a:lnTo>
                    <a:pt x="1110" y="520"/>
                  </a:lnTo>
                  <a:lnTo>
                    <a:pt x="1101" y="482"/>
                  </a:lnTo>
                  <a:lnTo>
                    <a:pt x="1096" y="464"/>
                  </a:lnTo>
                  <a:lnTo>
                    <a:pt x="1090" y="445"/>
                  </a:lnTo>
                  <a:lnTo>
                    <a:pt x="1180" y="365"/>
                  </a:lnTo>
                  <a:lnTo>
                    <a:pt x="1162" y="337"/>
                  </a:lnTo>
                  <a:lnTo>
                    <a:pt x="1117" y="267"/>
                  </a:lnTo>
                  <a:lnTo>
                    <a:pt x="1099" y="239"/>
                  </a:lnTo>
                  <a:lnTo>
                    <a:pt x="998" y="284"/>
                  </a:lnTo>
                  <a:lnTo>
                    <a:pt x="998" y="284"/>
                  </a:lnTo>
                  <a:lnTo>
                    <a:pt x="985" y="269"/>
                  </a:lnTo>
                  <a:lnTo>
                    <a:pt x="972" y="255"/>
                  </a:lnTo>
                  <a:lnTo>
                    <a:pt x="957" y="241"/>
                  </a:lnTo>
                  <a:lnTo>
                    <a:pt x="943" y="228"/>
                  </a:lnTo>
                  <a:lnTo>
                    <a:pt x="980" y="115"/>
                  </a:lnTo>
                  <a:lnTo>
                    <a:pt x="950" y="101"/>
                  </a:lnTo>
                  <a:lnTo>
                    <a:pt x="876" y="62"/>
                  </a:lnTo>
                  <a:lnTo>
                    <a:pt x="846" y="48"/>
                  </a:lnTo>
                  <a:lnTo>
                    <a:pt x="783" y="134"/>
                  </a:lnTo>
                  <a:lnTo>
                    <a:pt x="783" y="134"/>
                  </a:lnTo>
                  <a:lnTo>
                    <a:pt x="764" y="127"/>
                  </a:lnTo>
                  <a:lnTo>
                    <a:pt x="745" y="122"/>
                  </a:lnTo>
                  <a:lnTo>
                    <a:pt x="726" y="118"/>
                  </a:lnTo>
                  <a:lnTo>
                    <a:pt x="705" y="114"/>
                  </a:lnTo>
                  <a:lnTo>
                    <a:pt x="681" y="0"/>
                  </a:lnTo>
                  <a:lnTo>
                    <a:pt x="649" y="1"/>
                  </a:lnTo>
                  <a:lnTo>
                    <a:pt x="565" y="6"/>
                  </a:lnTo>
                  <a:lnTo>
                    <a:pt x="532" y="8"/>
                  </a:lnTo>
                  <a:lnTo>
                    <a:pt x="521" y="114"/>
                  </a:lnTo>
                  <a:lnTo>
                    <a:pt x="521" y="114"/>
                  </a:lnTo>
                  <a:lnTo>
                    <a:pt x="500" y="118"/>
                  </a:lnTo>
                  <a:lnTo>
                    <a:pt x="481" y="122"/>
                  </a:lnTo>
                  <a:lnTo>
                    <a:pt x="462" y="128"/>
                  </a:lnTo>
                  <a:lnTo>
                    <a:pt x="443" y="136"/>
                  </a:lnTo>
                  <a:lnTo>
                    <a:pt x="366" y="49"/>
                  </a:lnTo>
                  <a:lnTo>
                    <a:pt x="337" y="67"/>
                  </a:lnTo>
                  <a:lnTo>
                    <a:pt x="268" y="113"/>
                  </a:lnTo>
                  <a:lnTo>
                    <a:pt x="240" y="131"/>
                  </a:lnTo>
                  <a:lnTo>
                    <a:pt x="284" y="229"/>
                  </a:lnTo>
                  <a:lnTo>
                    <a:pt x="284" y="229"/>
                  </a:lnTo>
                  <a:lnTo>
                    <a:pt x="260" y="251"/>
                  </a:lnTo>
                  <a:lnTo>
                    <a:pt x="239" y="273"/>
                  </a:lnTo>
                  <a:lnTo>
                    <a:pt x="239" y="273"/>
                  </a:lnTo>
                  <a:lnTo>
                    <a:pt x="229" y="287"/>
                  </a:lnTo>
                  <a:lnTo>
                    <a:pt x="117" y="249"/>
                  </a:lnTo>
                  <a:lnTo>
                    <a:pt x="101" y="279"/>
                  </a:lnTo>
                  <a:lnTo>
                    <a:pt x="63" y="354"/>
                  </a:lnTo>
                  <a:lnTo>
                    <a:pt x="48" y="384"/>
                  </a:lnTo>
                  <a:lnTo>
                    <a:pt x="138" y="447"/>
                  </a:lnTo>
                  <a:lnTo>
                    <a:pt x="138" y="447"/>
                  </a:lnTo>
                  <a:lnTo>
                    <a:pt x="132" y="466"/>
                  </a:lnTo>
                  <a:lnTo>
                    <a:pt x="126" y="484"/>
                  </a:lnTo>
                  <a:lnTo>
                    <a:pt x="119" y="523"/>
                  </a:lnTo>
                  <a:lnTo>
                    <a:pt x="0" y="548"/>
                  </a:lnTo>
                  <a:lnTo>
                    <a:pt x="3" y="580"/>
                  </a:lnTo>
                  <a:lnTo>
                    <a:pt x="6" y="664"/>
                  </a:lnTo>
                  <a:lnTo>
                    <a:pt x="9" y="698"/>
                  </a:lnTo>
                  <a:lnTo>
                    <a:pt x="119" y="709"/>
                  </a:lnTo>
                  <a:lnTo>
                    <a:pt x="119" y="709"/>
                  </a:lnTo>
                  <a:lnTo>
                    <a:pt x="127" y="747"/>
                  </a:lnTo>
                  <a:lnTo>
                    <a:pt x="133" y="765"/>
                  </a:lnTo>
                  <a:lnTo>
                    <a:pt x="139" y="783"/>
                  </a:lnTo>
                  <a:lnTo>
                    <a:pt x="49" y="863"/>
                  </a:lnTo>
                  <a:lnTo>
                    <a:pt x="67" y="891"/>
                  </a:lnTo>
                  <a:lnTo>
                    <a:pt x="113" y="962"/>
                  </a:lnTo>
                  <a:lnTo>
                    <a:pt x="131" y="989"/>
                  </a:lnTo>
                  <a:lnTo>
                    <a:pt x="232" y="945"/>
                  </a:lnTo>
                  <a:lnTo>
                    <a:pt x="232" y="945"/>
                  </a:lnTo>
                  <a:lnTo>
                    <a:pt x="244" y="959"/>
                  </a:lnTo>
                  <a:lnTo>
                    <a:pt x="258" y="974"/>
                  </a:lnTo>
                  <a:lnTo>
                    <a:pt x="272" y="987"/>
                  </a:lnTo>
                  <a:lnTo>
                    <a:pt x="287" y="1000"/>
                  </a:lnTo>
                  <a:lnTo>
                    <a:pt x="250" y="1113"/>
                  </a:lnTo>
                  <a:lnTo>
                    <a:pt x="280" y="1128"/>
                  </a:lnTo>
                  <a:lnTo>
                    <a:pt x="354" y="1166"/>
                  </a:lnTo>
                  <a:lnTo>
                    <a:pt x="384" y="1181"/>
                  </a:lnTo>
                  <a:lnTo>
                    <a:pt x="446" y="1094"/>
                  </a:lnTo>
                  <a:lnTo>
                    <a:pt x="446" y="1094"/>
                  </a:lnTo>
                  <a:lnTo>
                    <a:pt x="466" y="1101"/>
                  </a:lnTo>
                  <a:lnTo>
                    <a:pt x="485" y="1107"/>
                  </a:lnTo>
                  <a:lnTo>
                    <a:pt x="504" y="1112"/>
                  </a:lnTo>
                  <a:lnTo>
                    <a:pt x="524" y="1115"/>
                  </a:lnTo>
                  <a:lnTo>
                    <a:pt x="548" y="1229"/>
                  </a:lnTo>
                  <a:lnTo>
                    <a:pt x="581" y="1227"/>
                  </a:lnTo>
                  <a:lnTo>
                    <a:pt x="665" y="1222"/>
                  </a:lnTo>
                  <a:lnTo>
                    <a:pt x="698" y="1221"/>
                  </a:lnTo>
                  <a:lnTo>
                    <a:pt x="709" y="1114"/>
                  </a:lnTo>
                  <a:lnTo>
                    <a:pt x="709" y="1114"/>
                  </a:lnTo>
                  <a:lnTo>
                    <a:pt x="732" y="1109"/>
                  </a:lnTo>
                  <a:lnTo>
                    <a:pt x="753" y="1104"/>
                  </a:lnTo>
                  <a:lnTo>
                    <a:pt x="775" y="1097"/>
                  </a:lnTo>
                  <a:lnTo>
                    <a:pt x="797" y="1089"/>
                  </a:lnTo>
                  <a:lnTo>
                    <a:pt x="677" y="96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91" name="Freeform 106"/>
            <p:cNvSpPr>
              <a:spLocks/>
            </p:cNvSpPr>
            <p:nvPr/>
          </p:nvSpPr>
          <p:spPr bwMode="auto">
            <a:xfrm>
              <a:off x="2993719" y="4077799"/>
              <a:ext cx="737261" cy="737261"/>
            </a:xfrm>
            <a:custGeom>
              <a:avLst/>
              <a:gdLst>
                <a:gd name="T0" fmla="*/ 898 w 898"/>
                <a:gd name="T1" fmla="*/ 734 h 898"/>
                <a:gd name="T2" fmla="*/ 893 w 898"/>
                <a:gd name="T3" fmla="*/ 710 h 898"/>
                <a:gd name="T4" fmla="*/ 881 w 898"/>
                <a:gd name="T5" fmla="*/ 689 h 898"/>
                <a:gd name="T6" fmla="*/ 482 w 898"/>
                <a:gd name="T7" fmla="*/ 301 h 898"/>
                <a:gd name="T8" fmla="*/ 487 w 898"/>
                <a:gd name="T9" fmla="*/ 271 h 898"/>
                <a:gd name="T10" fmla="*/ 488 w 898"/>
                <a:gd name="T11" fmla="*/ 224 h 898"/>
                <a:gd name="T12" fmla="*/ 480 w 898"/>
                <a:gd name="T13" fmla="*/ 180 h 898"/>
                <a:gd name="T14" fmla="*/ 464 w 898"/>
                <a:gd name="T15" fmla="*/ 135 h 898"/>
                <a:gd name="T16" fmla="*/ 439 w 898"/>
                <a:gd name="T17" fmla="*/ 96 h 898"/>
                <a:gd name="T18" fmla="*/ 417 w 898"/>
                <a:gd name="T19" fmla="*/ 71 h 898"/>
                <a:gd name="T20" fmla="*/ 374 w 898"/>
                <a:gd name="T21" fmla="*/ 37 h 898"/>
                <a:gd name="T22" fmla="*/ 325 w 898"/>
                <a:gd name="T23" fmla="*/ 13 h 898"/>
                <a:gd name="T24" fmla="*/ 273 w 898"/>
                <a:gd name="T25" fmla="*/ 1 h 898"/>
                <a:gd name="T26" fmla="*/ 221 w 898"/>
                <a:gd name="T27" fmla="*/ 1 h 898"/>
                <a:gd name="T28" fmla="*/ 169 w 898"/>
                <a:gd name="T29" fmla="*/ 12 h 898"/>
                <a:gd name="T30" fmla="*/ 288 w 898"/>
                <a:gd name="T31" fmla="*/ 152 h 898"/>
                <a:gd name="T32" fmla="*/ 295 w 898"/>
                <a:gd name="T33" fmla="*/ 168 h 898"/>
                <a:gd name="T34" fmla="*/ 294 w 898"/>
                <a:gd name="T35" fmla="*/ 185 h 898"/>
                <a:gd name="T36" fmla="*/ 194 w 898"/>
                <a:gd name="T37" fmla="*/ 288 h 898"/>
                <a:gd name="T38" fmla="*/ 185 w 898"/>
                <a:gd name="T39" fmla="*/ 294 h 898"/>
                <a:gd name="T40" fmla="*/ 168 w 898"/>
                <a:gd name="T41" fmla="*/ 296 h 898"/>
                <a:gd name="T42" fmla="*/ 152 w 898"/>
                <a:gd name="T43" fmla="*/ 288 h 898"/>
                <a:gd name="T44" fmla="*/ 11 w 898"/>
                <a:gd name="T45" fmla="*/ 169 h 898"/>
                <a:gd name="T46" fmla="*/ 0 w 898"/>
                <a:gd name="T47" fmla="*/ 221 h 898"/>
                <a:gd name="T48" fmla="*/ 1 w 898"/>
                <a:gd name="T49" fmla="*/ 273 h 898"/>
                <a:gd name="T50" fmla="*/ 13 w 898"/>
                <a:gd name="T51" fmla="*/ 326 h 898"/>
                <a:gd name="T52" fmla="*/ 36 w 898"/>
                <a:gd name="T53" fmla="*/ 374 h 898"/>
                <a:gd name="T54" fmla="*/ 71 w 898"/>
                <a:gd name="T55" fmla="*/ 417 h 898"/>
                <a:gd name="T56" fmla="*/ 96 w 898"/>
                <a:gd name="T57" fmla="*/ 439 h 898"/>
                <a:gd name="T58" fmla="*/ 135 w 898"/>
                <a:gd name="T59" fmla="*/ 464 h 898"/>
                <a:gd name="T60" fmla="*/ 179 w 898"/>
                <a:gd name="T61" fmla="*/ 481 h 898"/>
                <a:gd name="T62" fmla="*/ 224 w 898"/>
                <a:gd name="T63" fmla="*/ 488 h 898"/>
                <a:gd name="T64" fmla="*/ 270 w 898"/>
                <a:gd name="T65" fmla="*/ 488 h 898"/>
                <a:gd name="T66" fmla="*/ 301 w 898"/>
                <a:gd name="T67" fmla="*/ 482 h 898"/>
                <a:gd name="T68" fmla="*/ 688 w 898"/>
                <a:gd name="T69" fmla="*/ 883 h 898"/>
                <a:gd name="T70" fmla="*/ 709 w 898"/>
                <a:gd name="T71" fmla="*/ 893 h 898"/>
                <a:gd name="T72" fmla="*/ 733 w 898"/>
                <a:gd name="T73" fmla="*/ 898 h 898"/>
                <a:gd name="T74" fmla="*/ 755 w 898"/>
                <a:gd name="T75" fmla="*/ 895 h 898"/>
                <a:gd name="T76" fmla="*/ 796 w 898"/>
                <a:gd name="T77" fmla="*/ 879 h 898"/>
                <a:gd name="T78" fmla="*/ 833 w 898"/>
                <a:gd name="T79" fmla="*/ 854 h 898"/>
                <a:gd name="T80" fmla="*/ 863 w 898"/>
                <a:gd name="T81" fmla="*/ 821 h 898"/>
                <a:gd name="T82" fmla="*/ 885 w 898"/>
                <a:gd name="T83" fmla="*/ 784 h 898"/>
                <a:gd name="T84" fmla="*/ 897 w 898"/>
                <a:gd name="T85" fmla="*/ 741 h 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98" h="898">
                  <a:moveTo>
                    <a:pt x="897" y="741"/>
                  </a:moveTo>
                  <a:lnTo>
                    <a:pt x="897" y="741"/>
                  </a:lnTo>
                  <a:lnTo>
                    <a:pt x="898" y="734"/>
                  </a:lnTo>
                  <a:lnTo>
                    <a:pt x="897" y="725"/>
                  </a:lnTo>
                  <a:lnTo>
                    <a:pt x="896" y="717"/>
                  </a:lnTo>
                  <a:lnTo>
                    <a:pt x="893" y="710"/>
                  </a:lnTo>
                  <a:lnTo>
                    <a:pt x="890" y="701"/>
                  </a:lnTo>
                  <a:lnTo>
                    <a:pt x="886" y="695"/>
                  </a:lnTo>
                  <a:lnTo>
                    <a:pt x="881" y="689"/>
                  </a:lnTo>
                  <a:lnTo>
                    <a:pt x="878" y="685"/>
                  </a:lnTo>
                  <a:lnTo>
                    <a:pt x="878" y="685"/>
                  </a:lnTo>
                  <a:lnTo>
                    <a:pt x="482" y="301"/>
                  </a:lnTo>
                  <a:lnTo>
                    <a:pt x="482" y="301"/>
                  </a:lnTo>
                  <a:lnTo>
                    <a:pt x="486" y="285"/>
                  </a:lnTo>
                  <a:lnTo>
                    <a:pt x="487" y="271"/>
                  </a:lnTo>
                  <a:lnTo>
                    <a:pt x="488" y="255"/>
                  </a:lnTo>
                  <a:lnTo>
                    <a:pt x="489" y="240"/>
                  </a:lnTo>
                  <a:lnTo>
                    <a:pt x="488" y="224"/>
                  </a:lnTo>
                  <a:lnTo>
                    <a:pt x="487" y="210"/>
                  </a:lnTo>
                  <a:lnTo>
                    <a:pt x="483" y="194"/>
                  </a:lnTo>
                  <a:lnTo>
                    <a:pt x="480" y="180"/>
                  </a:lnTo>
                  <a:lnTo>
                    <a:pt x="476" y="164"/>
                  </a:lnTo>
                  <a:lnTo>
                    <a:pt x="470" y="150"/>
                  </a:lnTo>
                  <a:lnTo>
                    <a:pt x="464" y="135"/>
                  </a:lnTo>
                  <a:lnTo>
                    <a:pt x="457" y="122"/>
                  </a:lnTo>
                  <a:lnTo>
                    <a:pt x="448" y="109"/>
                  </a:lnTo>
                  <a:lnTo>
                    <a:pt x="439" y="96"/>
                  </a:lnTo>
                  <a:lnTo>
                    <a:pt x="428" y="83"/>
                  </a:lnTo>
                  <a:lnTo>
                    <a:pt x="417" y="71"/>
                  </a:lnTo>
                  <a:lnTo>
                    <a:pt x="417" y="71"/>
                  </a:lnTo>
                  <a:lnTo>
                    <a:pt x="403" y="59"/>
                  </a:lnTo>
                  <a:lnTo>
                    <a:pt x="388" y="47"/>
                  </a:lnTo>
                  <a:lnTo>
                    <a:pt x="374" y="37"/>
                  </a:lnTo>
                  <a:lnTo>
                    <a:pt x="358" y="28"/>
                  </a:lnTo>
                  <a:lnTo>
                    <a:pt x="342" y="20"/>
                  </a:lnTo>
                  <a:lnTo>
                    <a:pt x="325" y="13"/>
                  </a:lnTo>
                  <a:lnTo>
                    <a:pt x="308" y="8"/>
                  </a:lnTo>
                  <a:lnTo>
                    <a:pt x="291" y="4"/>
                  </a:lnTo>
                  <a:lnTo>
                    <a:pt x="273" y="1"/>
                  </a:lnTo>
                  <a:lnTo>
                    <a:pt x="255" y="0"/>
                  </a:lnTo>
                  <a:lnTo>
                    <a:pt x="238" y="0"/>
                  </a:lnTo>
                  <a:lnTo>
                    <a:pt x="221" y="1"/>
                  </a:lnTo>
                  <a:lnTo>
                    <a:pt x="204" y="4"/>
                  </a:lnTo>
                  <a:lnTo>
                    <a:pt x="186" y="7"/>
                  </a:lnTo>
                  <a:lnTo>
                    <a:pt x="169" y="12"/>
                  </a:lnTo>
                  <a:lnTo>
                    <a:pt x="152" y="18"/>
                  </a:lnTo>
                  <a:lnTo>
                    <a:pt x="288" y="152"/>
                  </a:lnTo>
                  <a:lnTo>
                    <a:pt x="288" y="152"/>
                  </a:lnTo>
                  <a:lnTo>
                    <a:pt x="291" y="157"/>
                  </a:lnTo>
                  <a:lnTo>
                    <a:pt x="294" y="162"/>
                  </a:lnTo>
                  <a:lnTo>
                    <a:pt x="295" y="168"/>
                  </a:lnTo>
                  <a:lnTo>
                    <a:pt x="296" y="174"/>
                  </a:lnTo>
                  <a:lnTo>
                    <a:pt x="295" y="179"/>
                  </a:lnTo>
                  <a:lnTo>
                    <a:pt x="294" y="185"/>
                  </a:lnTo>
                  <a:lnTo>
                    <a:pt x="291" y="189"/>
                  </a:lnTo>
                  <a:lnTo>
                    <a:pt x="288" y="194"/>
                  </a:lnTo>
                  <a:lnTo>
                    <a:pt x="194" y="288"/>
                  </a:lnTo>
                  <a:lnTo>
                    <a:pt x="194" y="288"/>
                  </a:lnTo>
                  <a:lnTo>
                    <a:pt x="189" y="291"/>
                  </a:lnTo>
                  <a:lnTo>
                    <a:pt x="185" y="294"/>
                  </a:lnTo>
                  <a:lnTo>
                    <a:pt x="179" y="296"/>
                  </a:lnTo>
                  <a:lnTo>
                    <a:pt x="173" y="296"/>
                  </a:lnTo>
                  <a:lnTo>
                    <a:pt x="168" y="296"/>
                  </a:lnTo>
                  <a:lnTo>
                    <a:pt x="162" y="294"/>
                  </a:lnTo>
                  <a:lnTo>
                    <a:pt x="157" y="291"/>
                  </a:lnTo>
                  <a:lnTo>
                    <a:pt x="152" y="288"/>
                  </a:lnTo>
                  <a:lnTo>
                    <a:pt x="17" y="152"/>
                  </a:lnTo>
                  <a:lnTo>
                    <a:pt x="17" y="152"/>
                  </a:lnTo>
                  <a:lnTo>
                    <a:pt x="11" y="169"/>
                  </a:lnTo>
                  <a:lnTo>
                    <a:pt x="6" y="186"/>
                  </a:lnTo>
                  <a:lnTo>
                    <a:pt x="2" y="204"/>
                  </a:lnTo>
                  <a:lnTo>
                    <a:pt x="0" y="221"/>
                  </a:lnTo>
                  <a:lnTo>
                    <a:pt x="0" y="239"/>
                  </a:lnTo>
                  <a:lnTo>
                    <a:pt x="0" y="257"/>
                  </a:lnTo>
                  <a:lnTo>
                    <a:pt x="1" y="273"/>
                  </a:lnTo>
                  <a:lnTo>
                    <a:pt x="3" y="291"/>
                  </a:lnTo>
                  <a:lnTo>
                    <a:pt x="8" y="308"/>
                  </a:lnTo>
                  <a:lnTo>
                    <a:pt x="13" y="326"/>
                  </a:lnTo>
                  <a:lnTo>
                    <a:pt x="19" y="342"/>
                  </a:lnTo>
                  <a:lnTo>
                    <a:pt x="27" y="359"/>
                  </a:lnTo>
                  <a:lnTo>
                    <a:pt x="36" y="374"/>
                  </a:lnTo>
                  <a:lnTo>
                    <a:pt x="47" y="390"/>
                  </a:lnTo>
                  <a:lnTo>
                    <a:pt x="59" y="404"/>
                  </a:lnTo>
                  <a:lnTo>
                    <a:pt x="71" y="417"/>
                  </a:lnTo>
                  <a:lnTo>
                    <a:pt x="71" y="417"/>
                  </a:lnTo>
                  <a:lnTo>
                    <a:pt x="83" y="429"/>
                  </a:lnTo>
                  <a:lnTo>
                    <a:pt x="96" y="439"/>
                  </a:lnTo>
                  <a:lnTo>
                    <a:pt x="108" y="448"/>
                  </a:lnTo>
                  <a:lnTo>
                    <a:pt x="122" y="457"/>
                  </a:lnTo>
                  <a:lnTo>
                    <a:pt x="135" y="464"/>
                  </a:lnTo>
                  <a:lnTo>
                    <a:pt x="150" y="470"/>
                  </a:lnTo>
                  <a:lnTo>
                    <a:pt x="164" y="476"/>
                  </a:lnTo>
                  <a:lnTo>
                    <a:pt x="179" y="481"/>
                  </a:lnTo>
                  <a:lnTo>
                    <a:pt x="194" y="484"/>
                  </a:lnTo>
                  <a:lnTo>
                    <a:pt x="209" y="487"/>
                  </a:lnTo>
                  <a:lnTo>
                    <a:pt x="224" y="488"/>
                  </a:lnTo>
                  <a:lnTo>
                    <a:pt x="240" y="489"/>
                  </a:lnTo>
                  <a:lnTo>
                    <a:pt x="255" y="489"/>
                  </a:lnTo>
                  <a:lnTo>
                    <a:pt x="270" y="488"/>
                  </a:lnTo>
                  <a:lnTo>
                    <a:pt x="285" y="486"/>
                  </a:lnTo>
                  <a:lnTo>
                    <a:pt x="301" y="482"/>
                  </a:lnTo>
                  <a:lnTo>
                    <a:pt x="301" y="482"/>
                  </a:lnTo>
                  <a:lnTo>
                    <a:pt x="683" y="878"/>
                  </a:lnTo>
                  <a:lnTo>
                    <a:pt x="683" y="878"/>
                  </a:lnTo>
                  <a:lnTo>
                    <a:pt x="688" y="883"/>
                  </a:lnTo>
                  <a:lnTo>
                    <a:pt x="694" y="886"/>
                  </a:lnTo>
                  <a:lnTo>
                    <a:pt x="701" y="890"/>
                  </a:lnTo>
                  <a:lnTo>
                    <a:pt x="709" y="893"/>
                  </a:lnTo>
                  <a:lnTo>
                    <a:pt x="717" y="896"/>
                  </a:lnTo>
                  <a:lnTo>
                    <a:pt x="725" y="897"/>
                  </a:lnTo>
                  <a:lnTo>
                    <a:pt x="733" y="898"/>
                  </a:lnTo>
                  <a:lnTo>
                    <a:pt x="741" y="897"/>
                  </a:lnTo>
                  <a:lnTo>
                    <a:pt x="741" y="897"/>
                  </a:lnTo>
                  <a:lnTo>
                    <a:pt x="755" y="895"/>
                  </a:lnTo>
                  <a:lnTo>
                    <a:pt x="770" y="891"/>
                  </a:lnTo>
                  <a:lnTo>
                    <a:pt x="783" y="885"/>
                  </a:lnTo>
                  <a:lnTo>
                    <a:pt x="796" y="879"/>
                  </a:lnTo>
                  <a:lnTo>
                    <a:pt x="809" y="872"/>
                  </a:lnTo>
                  <a:lnTo>
                    <a:pt x="821" y="863"/>
                  </a:lnTo>
                  <a:lnTo>
                    <a:pt x="833" y="854"/>
                  </a:lnTo>
                  <a:lnTo>
                    <a:pt x="844" y="844"/>
                  </a:lnTo>
                  <a:lnTo>
                    <a:pt x="854" y="833"/>
                  </a:lnTo>
                  <a:lnTo>
                    <a:pt x="863" y="821"/>
                  </a:lnTo>
                  <a:lnTo>
                    <a:pt x="872" y="809"/>
                  </a:lnTo>
                  <a:lnTo>
                    <a:pt x="879" y="797"/>
                  </a:lnTo>
                  <a:lnTo>
                    <a:pt x="885" y="784"/>
                  </a:lnTo>
                  <a:lnTo>
                    <a:pt x="890" y="770"/>
                  </a:lnTo>
                  <a:lnTo>
                    <a:pt x="895" y="755"/>
                  </a:lnTo>
                  <a:lnTo>
                    <a:pt x="897" y="741"/>
                  </a:lnTo>
                  <a:lnTo>
                    <a:pt x="897" y="74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93" name="Rounded Rectangle 92"/>
          <p:cNvSpPr/>
          <p:nvPr/>
        </p:nvSpPr>
        <p:spPr>
          <a:xfrm>
            <a:off x="580276" y="4280560"/>
            <a:ext cx="7700495" cy="521553"/>
          </a:xfrm>
          <a:prstGeom prst="roundRect">
            <a:avLst/>
          </a:prstGeom>
          <a:solidFill>
            <a:srgbClr val="A2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latin typeface="Century Gothic" panose="020B0502020202020204" pitchFamily="34" charset="0"/>
              </a:rPr>
              <a:t>Minimal Human Capital Infrastructure</a:t>
            </a:r>
            <a:endParaRPr lang="en-US" sz="1800" b="1" dirty="0">
              <a:latin typeface="Century Gothic" panose="020B0502020202020204" pitchFamily="34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580276" y="4921065"/>
            <a:ext cx="7700495" cy="521553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latin typeface="Century Gothic" panose="020B0502020202020204" pitchFamily="34" charset="0"/>
              </a:rPr>
              <a:t>Lack of Funder </a:t>
            </a:r>
            <a:r>
              <a:rPr lang="en-US" sz="1800" b="1" dirty="0">
                <a:latin typeface="Century Gothic" panose="020B0502020202020204" pitchFamily="34" charset="0"/>
              </a:rPr>
              <a:t>Investment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580276" y="5548869"/>
            <a:ext cx="7700495" cy="521553"/>
          </a:xfrm>
          <a:prstGeom prst="roundRect">
            <a:avLst/>
          </a:prstGeom>
          <a:solidFill>
            <a:srgbClr val="A2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latin typeface="Century Gothic" panose="020B0502020202020204" pitchFamily="34" charset="0"/>
              </a:rPr>
              <a:t>Implicit Bias</a:t>
            </a:r>
            <a:endParaRPr lang="en-US" sz="1800" b="1" dirty="0">
              <a:latin typeface="Century Gothic" panose="020B0502020202020204" pitchFamily="34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592976" y="6169760"/>
            <a:ext cx="7700495" cy="521553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latin typeface="Century Gothic" panose="020B0502020202020204" pitchFamily="34" charset="0"/>
              </a:rPr>
              <a:t>Non-Competitive Compensation</a:t>
            </a:r>
            <a:endParaRPr lang="en-US" sz="1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97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 smtClean="0">
                <a:solidFill>
                  <a:srgbClr val="FFFFFF"/>
                </a:solidFill>
              </a:rPr>
              <a:t>ProInspire alumni data highlights these challenges</a:t>
            </a:r>
            <a:endParaRPr lang="en-US" sz="25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525" y="1287062"/>
            <a:ext cx="8438320" cy="55709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b="1" dirty="0" smtClean="0"/>
              <a:t>ProInspire Fellowship (2014 Alumni Survey)</a:t>
            </a:r>
          </a:p>
          <a:p>
            <a:r>
              <a:rPr lang="en-US" sz="1800" dirty="0"/>
              <a:t>Fellows stay at their </a:t>
            </a:r>
            <a:r>
              <a:rPr lang="en-US" sz="1800" dirty="0" smtClean="0"/>
              <a:t>placement organization </a:t>
            </a:r>
            <a:r>
              <a:rPr lang="en-US" sz="1800" dirty="0"/>
              <a:t>on average for 2 years</a:t>
            </a:r>
          </a:p>
          <a:p>
            <a:r>
              <a:rPr lang="en-US" sz="1800" dirty="0" smtClean="0"/>
              <a:t>After leaving placement organization, </a:t>
            </a:r>
            <a:r>
              <a:rPr lang="en-US" sz="1800" dirty="0"/>
              <a:t>p</a:t>
            </a:r>
            <a:r>
              <a:rPr lang="en-US" sz="1800" dirty="0" smtClean="0"/>
              <a:t>attern suggests alumni going </a:t>
            </a:r>
            <a:r>
              <a:rPr lang="en-US" sz="1800" dirty="0"/>
              <a:t>to grad school or the private sector, rather than to other social sector </a:t>
            </a:r>
            <a:r>
              <a:rPr lang="en-US" sz="1800" dirty="0" smtClean="0"/>
              <a:t>organizations</a:t>
            </a:r>
          </a:p>
          <a:p>
            <a:r>
              <a:rPr lang="en-US" sz="1800" dirty="0" smtClean="0"/>
              <a:t>Alumni are relatively satisfied at their current organization, but have negative perceptions about the social </a:t>
            </a:r>
            <a:r>
              <a:rPr lang="en-US" sz="1800" dirty="0"/>
              <a:t>sector </a:t>
            </a:r>
            <a:r>
              <a:rPr lang="en-US" sz="1800" dirty="0" smtClean="0"/>
              <a:t>overall around career paths, talent oriented culture, and compensation</a:t>
            </a:r>
          </a:p>
          <a:p>
            <a:pPr marL="0" indent="0">
              <a:buNone/>
            </a:pPr>
            <a:r>
              <a:rPr lang="en-US" sz="1800" b="1" dirty="0" smtClean="0"/>
              <a:t>Managing for Success (2015 Alumni Survey)</a:t>
            </a:r>
          </a:p>
          <a:p>
            <a:r>
              <a:rPr lang="en-US" sz="1800" dirty="0" smtClean="0"/>
              <a:t>Most M4S Fellows are still at their organization* </a:t>
            </a:r>
          </a:p>
          <a:p>
            <a:r>
              <a:rPr lang="en-US" sz="1800" dirty="0" smtClean="0"/>
              <a:t>Pattern suggests alumni move to another social sector org within 2 years of completing M4S; half go to a </a:t>
            </a:r>
            <a:r>
              <a:rPr lang="en-US" sz="1800" dirty="0"/>
              <a:t>smaller </a:t>
            </a:r>
            <a:r>
              <a:rPr lang="en-US" sz="1800" dirty="0" smtClean="0"/>
              <a:t>organization</a:t>
            </a:r>
          </a:p>
          <a:p>
            <a:r>
              <a:rPr lang="en-US" sz="1800" dirty="0" smtClean="0"/>
              <a:t>55% of alumni said they are at least somewhat likely to leave their org within a year; majority are likely to stay in the social sector</a:t>
            </a:r>
          </a:p>
          <a:p>
            <a:r>
              <a:rPr lang="en-US" sz="1800" dirty="0" smtClean="0"/>
              <a:t>Alumni are relatively satisfied with relationships and job content at their organization, but have negative perceptions </a:t>
            </a:r>
            <a:r>
              <a:rPr lang="en-US" sz="1800" dirty="0"/>
              <a:t>of career progression opportunities and management </a:t>
            </a:r>
            <a:r>
              <a:rPr lang="en-US" sz="1800" dirty="0" smtClean="0"/>
              <a:t>effectiveness at their </a:t>
            </a:r>
            <a:r>
              <a:rPr lang="en-US" sz="1800" dirty="0"/>
              <a:t>current organizations and the sector </a:t>
            </a:r>
            <a:r>
              <a:rPr lang="en-US" sz="1800" dirty="0" smtClean="0"/>
              <a:t>overall</a:t>
            </a: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84138" y="6502400"/>
            <a:ext cx="8247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</a:rPr>
              <a:t>*Majority of M4S Fellows </a:t>
            </a:r>
            <a:r>
              <a:rPr lang="en-US" sz="1200" dirty="0" smtClean="0">
                <a:latin typeface="+mn-lt"/>
              </a:rPr>
              <a:t>surveyed completed </a:t>
            </a:r>
            <a:r>
              <a:rPr lang="en-US" sz="1200" dirty="0">
                <a:latin typeface="+mn-lt"/>
              </a:rPr>
              <a:t>program in 2014 or </a:t>
            </a:r>
            <a:r>
              <a:rPr lang="en-US" sz="1200" dirty="0" smtClean="0">
                <a:latin typeface="+mn-lt"/>
              </a:rPr>
              <a:t>2015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0716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 smtClean="0">
                <a:solidFill>
                  <a:srgbClr val="FFFFFF"/>
                </a:solidFill>
              </a:rPr>
              <a:t>Key takeaways for </a:t>
            </a:r>
            <a:r>
              <a:rPr lang="en-US" sz="2500" dirty="0" err="1" smtClean="0">
                <a:solidFill>
                  <a:srgbClr val="FFFFFF"/>
                </a:solidFill>
              </a:rPr>
              <a:t>ProInspire’s</a:t>
            </a:r>
            <a:r>
              <a:rPr lang="en-US" sz="2500" dirty="0" smtClean="0">
                <a:solidFill>
                  <a:srgbClr val="FFFFFF"/>
                </a:solidFill>
              </a:rPr>
              <a:t> strategic planning</a:t>
            </a:r>
            <a:endParaRPr lang="en-US" sz="25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000" dirty="0"/>
              <a:t>Nonprofit organizations face talent challenges across four key areas: recruiting, management support, professional development, and employee growth.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000" dirty="0"/>
              <a:t>These challenges are amplified by lack of funder investment, minimal human capital infrastructure, implicit bias, and a compensation model that is not competitive.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000" dirty="0"/>
              <a:t>Turnover among emerging leaders, resulting from unclear career paths, perceived management ineffectiveness, and lack of a talent culture, leads to the loss of high performing talent within nonprofit organizations.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000" dirty="0"/>
              <a:t>Nonprofits and foundations are starting to prioritize talent and diversity more than ever before, but lack the infrastructure to do so effectively.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000" dirty="0" err="1"/>
              <a:t>ProInspire's</a:t>
            </a:r>
            <a:r>
              <a:rPr lang="en-US" sz="2000" dirty="0"/>
              <a:t> results around racial/ethnic diversity in our programs are a key strength and present an opportunity for greater impact.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92796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 smtClean="0">
                <a:solidFill>
                  <a:srgbClr val="FFFFFF"/>
                </a:solidFill>
              </a:rPr>
              <a:t>Our current programs </a:t>
            </a:r>
            <a:r>
              <a:rPr lang="en-US" sz="2500" dirty="0" smtClean="0">
                <a:solidFill>
                  <a:srgbClr val="FFFFFF"/>
                </a:solidFill>
              </a:rPr>
              <a:t>target leaders at different levels</a:t>
            </a:r>
            <a:endParaRPr lang="en-US" sz="2500" dirty="0">
              <a:solidFill>
                <a:srgbClr val="FFFFFF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173861" y="2446681"/>
            <a:ext cx="2556184" cy="702269"/>
          </a:xfrm>
          <a:prstGeom prst="roundRect">
            <a:avLst>
              <a:gd name="adj" fmla="val 15114"/>
            </a:avLst>
          </a:prstGeom>
          <a:solidFill>
            <a:schemeClr val="accent1">
              <a:lumMod val="5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Leadership </a:t>
            </a:r>
            <a:r>
              <a:rPr lang="en-US" sz="1600" b="1" dirty="0" smtClean="0">
                <a:latin typeface="Century Gothic" panose="020B0502020202020204" pitchFamily="34" charset="0"/>
              </a:rPr>
              <a:t>Development Programs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173861" y="4917338"/>
            <a:ext cx="2556184" cy="702269"/>
          </a:xfrm>
          <a:prstGeom prst="roundRect">
            <a:avLst>
              <a:gd name="adj" fmla="val 15114"/>
            </a:avLst>
          </a:prstGeom>
          <a:solidFill>
            <a:schemeClr val="accent1">
              <a:lumMod val="5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Managing for Success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173861" y="5889593"/>
            <a:ext cx="2556184" cy="702269"/>
          </a:xfrm>
          <a:prstGeom prst="roundRect">
            <a:avLst>
              <a:gd name="adj" fmla="val 15114"/>
            </a:avLst>
          </a:prstGeom>
          <a:solidFill>
            <a:srgbClr val="A20000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latin typeface="Century Gothic" panose="020B0502020202020204" pitchFamily="34" charset="0"/>
              </a:rPr>
              <a:t>ProInspire</a:t>
            </a:r>
            <a:r>
              <a:rPr lang="en-US" sz="1600" b="1" dirty="0" smtClean="0">
                <a:latin typeface="Century Gothic" panose="020B0502020202020204" pitchFamily="34" charset="0"/>
              </a:rPr>
              <a:t> Fellowship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02607" y="5811706"/>
            <a:ext cx="2893566" cy="785091"/>
          </a:xfrm>
          <a:prstGeom prst="roundRect">
            <a:avLst>
              <a:gd name="adj" fmla="val 3846"/>
            </a:avLst>
          </a:prstGeom>
          <a:noFill/>
          <a:ln w="190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02607" y="5842950"/>
            <a:ext cx="28659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Century Gothic" panose="020B0502020202020204" pitchFamily="34" charset="0"/>
              </a:rPr>
              <a:t>Recruits outstanding young business professionals to work full-time for nonprofits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173861" y="3382650"/>
            <a:ext cx="2556184" cy="702269"/>
          </a:xfrm>
          <a:prstGeom prst="roundRect">
            <a:avLst>
              <a:gd name="adj" fmla="val 15114"/>
            </a:avLst>
          </a:prstGeom>
          <a:solidFill>
            <a:srgbClr val="A20000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entury Gothic" panose="020B0502020202020204" pitchFamily="34" charset="0"/>
              </a:rPr>
              <a:t>Executive Coaching 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02607" y="3337210"/>
            <a:ext cx="2893566" cy="785091"/>
          </a:xfrm>
          <a:prstGeom prst="roundRect">
            <a:avLst>
              <a:gd name="adj" fmla="val 3846"/>
            </a:avLst>
          </a:prstGeom>
          <a:noFill/>
          <a:ln w="190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173861" y="1492569"/>
            <a:ext cx="2556184" cy="702269"/>
          </a:xfrm>
          <a:prstGeom prst="roundRect">
            <a:avLst>
              <a:gd name="adj" fmla="val 15114"/>
            </a:avLst>
          </a:prstGeom>
          <a:solidFill>
            <a:srgbClr val="A20000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Thought Leadership </a:t>
            </a:r>
          </a:p>
        </p:txBody>
      </p:sp>
      <p:sp>
        <p:nvSpPr>
          <p:cNvPr id="12" name="Up Arrow 11"/>
          <p:cNvSpPr/>
          <p:nvPr/>
        </p:nvSpPr>
        <p:spPr>
          <a:xfrm>
            <a:off x="1953757" y="1082965"/>
            <a:ext cx="960599" cy="5537842"/>
          </a:xfrm>
          <a:prstGeom prst="up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>
              <a:latin typeface="Century Gothic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6099" y="1632276"/>
            <a:ext cx="1709539" cy="584776"/>
          </a:xfrm>
          <a:prstGeom prst="rect">
            <a:avLst/>
          </a:prstGeom>
          <a:ln>
            <a:solidFill>
              <a:srgbClr val="86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Century Gothic" panose="020B0502020202020204" pitchFamily="34" charset="0"/>
              </a:rPr>
              <a:t>Social Sector Wide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6099" y="2518658"/>
            <a:ext cx="1709539" cy="58477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Century Gothic" panose="020B0502020202020204" pitchFamily="34" charset="0"/>
              </a:rPr>
              <a:t>Across Organizations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86099" y="3452018"/>
            <a:ext cx="1709539" cy="584776"/>
          </a:xfrm>
          <a:prstGeom prst="rect">
            <a:avLst/>
          </a:prstGeom>
          <a:ln>
            <a:solidFill>
              <a:srgbClr val="86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Century Gothic" panose="020B0502020202020204" pitchFamily="34" charset="0"/>
              </a:rPr>
              <a:t>Exec Level Individuals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86099" y="5941290"/>
            <a:ext cx="1709539" cy="584776"/>
          </a:xfrm>
          <a:prstGeom prst="rect">
            <a:avLst/>
          </a:prstGeom>
          <a:ln>
            <a:solidFill>
              <a:srgbClr val="86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Century Gothic" panose="020B0502020202020204" pitchFamily="34" charset="0"/>
              </a:rPr>
              <a:t>Early Career Individuals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1429" y="5016657"/>
            <a:ext cx="1723572" cy="58477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Century Gothic" panose="020B0502020202020204" pitchFamily="34" charset="0"/>
              </a:rPr>
              <a:t>Manager Level Individuals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002607" y="4870098"/>
            <a:ext cx="2893566" cy="785091"/>
          </a:xfrm>
          <a:prstGeom prst="roundRect">
            <a:avLst>
              <a:gd name="adj" fmla="val 3846"/>
            </a:avLst>
          </a:prstGeom>
          <a:noFill/>
          <a:ln w="19050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02607" y="4868782"/>
            <a:ext cx="28659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Century Gothic" panose="020B0502020202020204" pitchFamily="34" charset="0"/>
              </a:rPr>
              <a:t>Prepares new nonprofit managers with key management skills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2711" y="1084370"/>
            <a:ext cx="17095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TARGET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665757" y="1084370"/>
            <a:ext cx="17095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PROGRAM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651112" y="1084370"/>
            <a:ext cx="17095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FOCUS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002607" y="2389735"/>
            <a:ext cx="2893566" cy="785091"/>
          </a:xfrm>
          <a:prstGeom prst="roundRect">
            <a:avLst>
              <a:gd name="adj" fmla="val 3846"/>
            </a:avLst>
          </a:prstGeom>
          <a:noFill/>
          <a:ln w="19050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02607" y="2420979"/>
            <a:ext cx="28659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Century Gothic" panose="020B0502020202020204" pitchFamily="34" charset="0"/>
              </a:rPr>
              <a:t>Programs based on </a:t>
            </a:r>
            <a:r>
              <a:rPr lang="en-US" sz="1400" dirty="0" err="1" smtClean="0">
                <a:latin typeface="Century Gothic" panose="020B0502020202020204" pitchFamily="34" charset="0"/>
              </a:rPr>
              <a:t>ProInspire’s</a:t>
            </a:r>
            <a:r>
              <a:rPr lang="en-US" sz="1400" dirty="0" smtClean="0">
                <a:latin typeface="Century Gothic" panose="020B0502020202020204" pitchFamily="34" charset="0"/>
              </a:rPr>
              <a:t> proven curriculum and tailored to organization needs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02607" y="3348460"/>
            <a:ext cx="28659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Century Gothic" panose="020B0502020202020204" pitchFamily="34" charset="0"/>
              </a:rPr>
              <a:t>M</a:t>
            </a:r>
            <a:r>
              <a:rPr lang="en-US" sz="1400" dirty="0" smtClean="0">
                <a:latin typeface="Century Gothic" panose="020B0502020202020204" pitchFamily="34" charset="0"/>
              </a:rPr>
              <a:t>atches leaders </a:t>
            </a:r>
            <a:r>
              <a:rPr lang="en-US" sz="1400" dirty="0">
                <a:latin typeface="Century Gothic" panose="020B0502020202020204" pitchFamily="34" charset="0"/>
              </a:rPr>
              <a:t>with an executive coach for a three month coaching engagement 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002607" y="1469983"/>
            <a:ext cx="2893566" cy="785091"/>
          </a:xfrm>
          <a:prstGeom prst="roundRect">
            <a:avLst>
              <a:gd name="adj" fmla="val 3846"/>
            </a:avLst>
          </a:prstGeom>
          <a:noFill/>
          <a:ln w="190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02607" y="1481233"/>
            <a:ext cx="28659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Century Gothic" panose="020B0502020202020204" pitchFamily="34" charset="0"/>
              </a:rPr>
              <a:t>Writing, speaking, and field-wide initiatives focused on diversity, equity, and talent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5213" y="4221275"/>
            <a:ext cx="1709539" cy="58477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Century Gothic" panose="020B0502020202020204" pitchFamily="34" charset="0"/>
              </a:rPr>
              <a:t>Director Level Individuals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557042" y="4319247"/>
            <a:ext cx="170953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GAP</a:t>
            </a:r>
          </a:p>
        </p:txBody>
      </p:sp>
    </p:spTree>
    <p:extLst>
      <p:ext uri="{BB962C8B-B14F-4D97-AF65-F5344CB8AC3E}">
        <p14:creationId xmlns:p14="http://schemas.microsoft.com/office/powerpoint/2010/main" val="2675876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Next Steps in Strategy Process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Conduct primary </a:t>
            </a:r>
            <a:r>
              <a:rPr lang="en-US" dirty="0"/>
              <a:t>research around leading </a:t>
            </a:r>
            <a:r>
              <a:rPr lang="en-US" dirty="0" smtClean="0"/>
              <a:t>options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Refine </a:t>
            </a:r>
            <a:r>
              <a:rPr lang="en-US" dirty="0"/>
              <a:t>bold </a:t>
            </a:r>
            <a:r>
              <a:rPr lang="en-US" dirty="0" smtClean="0"/>
              <a:t>goal, strategies, and theory </a:t>
            </a:r>
            <a:r>
              <a:rPr lang="en-US" dirty="0"/>
              <a:t>of </a:t>
            </a:r>
            <a:r>
              <a:rPr lang="en-US" dirty="0" smtClean="0"/>
              <a:t>change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Develop implementation plan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113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" val="Boston"/>
</p:tagLst>
</file>

<file path=ppt/theme/theme1.xml><?xml version="1.0" encoding="utf-8"?>
<a:theme xmlns:a="http://schemas.openxmlformats.org/drawingml/2006/main" name="Client White">
  <a:themeElements>
    <a:clrScheme name="Bain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99CCFF"/>
      </a:accent1>
      <a:accent2>
        <a:srgbClr val="FFE433"/>
      </a:accent2>
      <a:accent3>
        <a:srgbClr val="CC0000"/>
      </a:accent3>
      <a:accent4>
        <a:srgbClr val="0066CC"/>
      </a:accent4>
      <a:accent5>
        <a:srgbClr val="CC6666"/>
      </a:accent5>
      <a:accent6>
        <a:srgbClr val="808080"/>
      </a:accent6>
      <a:hlink>
        <a:srgbClr val="000000"/>
      </a:hlink>
      <a:folHlink>
        <a:srgbClr val="CC0000"/>
      </a:folHlink>
    </a:clrScheme>
    <a:fontScheme name="Bain Chinese">
      <a:majorFont>
        <a:latin typeface="Verdana"/>
        <a:ea typeface="SimHei"/>
        <a:cs typeface=""/>
      </a:majorFont>
      <a:minorFont>
        <a:latin typeface="Verdana"/>
        <a:ea typeface="STXi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9050">
          <a:solidFill>
            <a:schemeClr val="tx1"/>
          </a:solidFill>
        </a:ln>
      </a:spPr>
      <a:bodyPr rtlCol="0" anchor="ctr"/>
      <a:lstStyle>
        <a:defPPr algn="ctr">
          <a:defRPr sz="2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08080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18768</TotalTime>
  <Words>645</Words>
  <Application>Microsoft Macintosh PowerPoint</Application>
  <PresentationFormat>On-screen Show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Client White</vt:lpstr>
      <vt:lpstr>PowerPoint Presentation</vt:lpstr>
      <vt:lpstr>Our draft theory of change</vt:lpstr>
      <vt:lpstr>We identified four key challenges facing nonprofits and emerging leaders across the talent lifecycle</vt:lpstr>
      <vt:lpstr>These challenges are amplified by four aspects of the nonprofit ecosystem</vt:lpstr>
      <vt:lpstr>ProInspire alumni data highlights these challenges</vt:lpstr>
      <vt:lpstr>Key takeaways for ProInspire’s strategic planning</vt:lpstr>
      <vt:lpstr>Our current programs target leaders at different levels</vt:lpstr>
      <vt:lpstr>Next Steps in Strategy Process</vt:lpstr>
    </vt:vector>
  </TitlesOfParts>
  <Company>ProInspire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Monisha Kapila</dc:creator>
  <cp:lastModifiedBy>Monisha Kapila</cp:lastModifiedBy>
  <cp:revision>1157</cp:revision>
  <cp:lastPrinted>2016-06-15T17:31:52Z</cp:lastPrinted>
  <dcterms:created xsi:type="dcterms:W3CDTF">2008-04-24T01:30:05Z</dcterms:created>
  <dcterms:modified xsi:type="dcterms:W3CDTF">2016-06-15T17:37:30Z</dcterms:modified>
</cp:coreProperties>
</file>